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E7FE161-4265-4CD9-8BAE-E37E92BC0F3D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09.08.2023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983E539-389C-439A-AFE1-6C31BE3EB831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8040D7E-B241-4BBE-AF49-BA0ED9C2EDAA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09.08.2023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8734A53-A8E7-4AED-A94F-CE1FB53B9F14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yard.biz/catalog/pick/blok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openxmlformats.org/officeDocument/2006/relationships/image" Target="../media/image104.png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image" Target="../media/image103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31" Type="http://schemas.openxmlformats.org/officeDocument/2006/relationships/image" Target="../media/image132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Relationship Id="rId30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yard.biz/catalog/pick/blok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 </a:t>
            </a:r>
            <a:r>
              <a:rPr lang="ru-RU" sz="6000" b="0" i="1" strike="noStrike" spc="-1">
                <a:solidFill>
                  <a:srgbClr val="000000"/>
                </a:solidFill>
                <a:latin typeface="Calibri Light"/>
              </a:rPr>
              <a:t>Новинки 2023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3423600" y="556920"/>
            <a:ext cx="5344560" cy="175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 Light"/>
              </a:rPr>
              <a:t>ЗИП SBS11 </a:t>
            </a:r>
            <a:r>
              <a:rPr lang="ru-RU" sz="1800" b="0" strike="noStrike" spc="-1">
                <a:solidFill>
                  <a:srgbClr val="000000"/>
                </a:solidFill>
                <a:latin typeface="Calibri Light"/>
              </a:rPr>
              <a:t>– стабилизатор движения выдвижного мебельного ящика. </a:t>
            </a:r>
            <a:br/>
            <a:r>
              <a:rPr lang="ru-RU" sz="1800" b="0" strike="noStrike" spc="-1">
                <a:solidFill>
                  <a:srgbClr val="000000"/>
                </a:solidFill>
                <a:latin typeface="Calibri Light"/>
              </a:rPr>
              <a:t>Тренд на широкие фасады не сдает позиции последние несколько лет! Для того, чтобы обеспечить равномерное выдвижение таких решений, необходимо, чтобы мебельный ящик двигался строго прямолинейно. 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Объект 4"/>
          <p:cNvPicPr/>
          <p:nvPr/>
        </p:nvPicPr>
        <p:blipFill>
          <a:blip r:embed="rId2"/>
          <a:stretch/>
        </p:blipFill>
        <p:spPr>
          <a:xfrm>
            <a:off x="437400" y="2642400"/>
            <a:ext cx="3839760" cy="264492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6"/>
          <p:cNvPicPr/>
          <p:nvPr/>
        </p:nvPicPr>
        <p:blipFill>
          <a:blip r:embed="rId3"/>
          <a:stretch/>
        </p:blipFill>
        <p:spPr>
          <a:xfrm>
            <a:off x="538200" y="1690560"/>
            <a:ext cx="2980800" cy="71388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10"/>
          <p:cNvPicPr/>
          <p:nvPr/>
        </p:nvPicPr>
        <p:blipFill>
          <a:blip r:embed="rId4"/>
          <a:stretch/>
        </p:blipFill>
        <p:spPr>
          <a:xfrm>
            <a:off x="8561880" y="4173840"/>
            <a:ext cx="3324960" cy="2439000"/>
          </a:xfrm>
          <a:prstGeom prst="rect">
            <a:avLst/>
          </a:prstGeom>
          <a:ln>
            <a:noFill/>
          </a:ln>
        </p:spPr>
      </p:pic>
      <p:pic>
        <p:nvPicPr>
          <p:cNvPr id="130" name="Рисунок 16"/>
          <p:cNvPicPr/>
          <p:nvPr/>
        </p:nvPicPr>
        <p:blipFill>
          <a:blip r:embed="rId5"/>
          <a:stretch/>
        </p:blipFill>
        <p:spPr>
          <a:xfrm>
            <a:off x="5001840" y="1690560"/>
            <a:ext cx="3419280" cy="345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960480" y="5869440"/>
            <a:ext cx="96814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CH07 – это навес для верхних баз.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Главное его преимущество –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быстрый монтаж при надёжном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качестве соединения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545760" y="113040"/>
            <a:ext cx="677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CH07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34" name="Рисунок 1"/>
          <p:cNvPicPr/>
          <p:nvPr/>
        </p:nvPicPr>
        <p:blipFill>
          <a:blip r:embed="rId3"/>
          <a:stretch/>
        </p:blipFill>
        <p:spPr>
          <a:xfrm>
            <a:off x="1228320" y="678240"/>
            <a:ext cx="5181840" cy="3440520"/>
          </a:xfrm>
          <a:prstGeom prst="rect">
            <a:avLst/>
          </a:prstGeom>
          <a:ln>
            <a:noFill/>
          </a:ln>
        </p:spPr>
      </p:pic>
      <p:pic>
        <p:nvPicPr>
          <p:cNvPr id="135" name="Рисунок 6"/>
          <p:cNvPicPr/>
          <p:nvPr/>
        </p:nvPicPr>
        <p:blipFill>
          <a:blip r:embed="rId4"/>
          <a:stretch/>
        </p:blipFill>
        <p:spPr>
          <a:xfrm>
            <a:off x="5376960" y="2761920"/>
            <a:ext cx="4939200" cy="318636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6962040" y="1479240"/>
            <a:ext cx="4051440" cy="91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Регулировка по глубине +20мм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Регулировка по вертикали +9мм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Несущая способность на пару 95кг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972360" y="5869440"/>
            <a:ext cx="101404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Петли в чёрном цвете дополнят модную мебель в тёмных тонах: с текстурой бетона, графита, тёмного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дерева.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553320" y="113040"/>
            <a:ext cx="2194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NEO в тёмном цвете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40" name="Рисунок 8"/>
          <p:cNvPicPr/>
          <p:nvPr/>
        </p:nvPicPr>
        <p:blipFill>
          <a:blip r:embed="rId3"/>
          <a:stretch/>
        </p:blipFill>
        <p:spPr>
          <a:xfrm>
            <a:off x="541800" y="482400"/>
            <a:ext cx="3619800" cy="2495880"/>
          </a:xfrm>
          <a:prstGeom prst="rect">
            <a:avLst/>
          </a:prstGeom>
          <a:ln>
            <a:noFill/>
          </a:ln>
        </p:spPr>
      </p:pic>
      <p:pic>
        <p:nvPicPr>
          <p:cNvPr id="141" name="Рисунок 10"/>
          <p:cNvPicPr/>
          <p:nvPr/>
        </p:nvPicPr>
        <p:blipFill>
          <a:blip r:embed="rId4"/>
          <a:stretch/>
        </p:blipFill>
        <p:spPr>
          <a:xfrm>
            <a:off x="4550040" y="1854720"/>
            <a:ext cx="3592080" cy="3530520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11"/>
          <p:cNvPicPr/>
          <p:nvPr/>
        </p:nvPicPr>
        <p:blipFill>
          <a:blip r:embed="rId5"/>
          <a:stretch/>
        </p:blipFill>
        <p:spPr>
          <a:xfrm>
            <a:off x="8845920" y="741240"/>
            <a:ext cx="3187800" cy="2389680"/>
          </a:xfrm>
          <a:prstGeom prst="rect">
            <a:avLst/>
          </a:prstGeom>
          <a:ln>
            <a:noFill/>
          </a:ln>
        </p:spPr>
      </p:pic>
      <p:pic>
        <p:nvPicPr>
          <p:cNvPr id="143" name="Рисунок 12"/>
          <p:cNvPicPr/>
          <p:nvPr/>
        </p:nvPicPr>
        <p:blipFill>
          <a:blip r:embed="rId6"/>
          <a:stretch/>
        </p:blipFill>
        <p:spPr>
          <a:xfrm>
            <a:off x="541800" y="3324600"/>
            <a:ext cx="2721600" cy="206028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13"/>
          <p:cNvPicPr/>
          <p:nvPr/>
        </p:nvPicPr>
        <p:blipFill>
          <a:blip r:embed="rId7"/>
          <a:stretch/>
        </p:blipFill>
        <p:spPr>
          <a:xfrm>
            <a:off x="8637840" y="3416040"/>
            <a:ext cx="3126240" cy="234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libri Light"/>
              </a:rPr>
              <a:t>Восьмишарнирная петля с нулевым вхождением, углом открывания в 155°, с амортизацией и шнековой регулировкой</a:t>
            </a:r>
            <a:br/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FLEX H603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6" name="Объект 4"/>
          <p:cNvPicPr/>
          <p:nvPr/>
        </p:nvPicPr>
        <p:blipFill>
          <a:blip r:embed="rId2"/>
          <a:stretch/>
        </p:blipFill>
        <p:spPr>
          <a:xfrm>
            <a:off x="263160" y="1963440"/>
            <a:ext cx="5304600" cy="385848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6"/>
          <p:cNvPicPr/>
          <p:nvPr/>
        </p:nvPicPr>
        <p:blipFill>
          <a:blip r:embed="rId3"/>
          <a:stretch/>
        </p:blipFill>
        <p:spPr>
          <a:xfrm>
            <a:off x="5676120" y="1690560"/>
            <a:ext cx="3934080" cy="444672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8"/>
          <p:cNvPicPr/>
          <p:nvPr/>
        </p:nvPicPr>
        <p:blipFill>
          <a:blip r:embed="rId4"/>
          <a:stretch/>
        </p:blipFill>
        <p:spPr>
          <a:xfrm>
            <a:off x="9676800" y="4641840"/>
            <a:ext cx="2327760" cy="200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1011600" y="5869440"/>
            <a:ext cx="9398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Петля с амортизатором H301 и ответной планкой H1012 с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четырьмя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отверстиями под саморез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550080" y="113040"/>
            <a:ext cx="1499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H301 + H1012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52" name="Рисунок 2"/>
          <p:cNvPicPr/>
          <p:nvPr/>
        </p:nvPicPr>
        <p:blipFill>
          <a:blip r:embed="rId3"/>
          <a:stretch/>
        </p:blipFill>
        <p:spPr>
          <a:xfrm>
            <a:off x="2692080" y="723960"/>
            <a:ext cx="7212240" cy="508644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9190800" y="6375600"/>
            <a:ext cx="2826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Calibri"/>
              </a:rPr>
              <a:t>Ожидается в апреле 2023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546480" y="113040"/>
            <a:ext cx="7707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GL110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9020520" y="5960880"/>
            <a:ext cx="2826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Calibri"/>
              </a:rPr>
              <a:t>Ожидается в апреле 2023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57" name="Рисунок 4"/>
          <p:cNvPicPr/>
          <p:nvPr/>
        </p:nvPicPr>
        <p:blipFill>
          <a:blip r:embed="rId3"/>
          <a:stretch/>
        </p:blipFill>
        <p:spPr>
          <a:xfrm>
            <a:off x="3465000" y="297720"/>
            <a:ext cx="5538600" cy="531036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241920" y="2728800"/>
            <a:ext cx="3166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Цвет: белый и графитовый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Усилие на выталкивание: 50, 80, 100N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60 000 циклов открывания/закрывания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968400" y="5869440"/>
            <a:ext cx="101052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Монтаж RT020, RT021 возможен в нескольких вариантах: наложением на фасад с выступом на 1,5 мм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от поверхности фасада, либо вложением в фасад чётко вровень с его уровнем.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554400" y="113040"/>
            <a:ext cx="2558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EVA RT020, ADAM RT021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62" name="Рисунок 8"/>
          <p:cNvPicPr/>
          <p:nvPr/>
        </p:nvPicPr>
        <p:blipFill>
          <a:blip r:embed="rId3"/>
          <a:stretch/>
        </p:blipFill>
        <p:spPr>
          <a:xfrm>
            <a:off x="5801760" y="2568960"/>
            <a:ext cx="5901480" cy="3300120"/>
          </a:xfrm>
          <a:prstGeom prst="rect">
            <a:avLst/>
          </a:prstGeom>
          <a:ln>
            <a:noFill/>
          </a:ln>
        </p:spPr>
      </p:pic>
      <p:pic>
        <p:nvPicPr>
          <p:cNvPr id="163" name="Рисунок 2"/>
          <p:cNvPicPr/>
          <p:nvPr/>
        </p:nvPicPr>
        <p:blipFill>
          <a:blip r:embed="rId4"/>
          <a:stretch/>
        </p:blipFill>
        <p:spPr>
          <a:xfrm>
            <a:off x="696240" y="678240"/>
            <a:ext cx="5445720" cy="3037680"/>
          </a:xfrm>
          <a:prstGeom prst="rect">
            <a:avLst/>
          </a:prstGeom>
          <a:ln>
            <a:noFill/>
          </a:ln>
        </p:spPr>
      </p:pic>
      <p:pic>
        <p:nvPicPr>
          <p:cNvPr id="164" name="Рисунок 1"/>
          <p:cNvPicPr/>
          <p:nvPr/>
        </p:nvPicPr>
        <p:blipFill>
          <a:blip r:embed="rId5"/>
          <a:stretch/>
        </p:blipFill>
        <p:spPr>
          <a:xfrm>
            <a:off x="6915600" y="937800"/>
            <a:ext cx="4457160" cy="257724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6"/>
          <p:cNvPicPr/>
          <p:nvPr/>
        </p:nvPicPr>
        <p:blipFill>
          <a:blip r:embed="rId6"/>
          <a:stretch/>
        </p:blipFill>
        <p:spPr>
          <a:xfrm>
            <a:off x="1045080" y="3243960"/>
            <a:ext cx="4425840" cy="254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974160" y="5869440"/>
            <a:ext cx="107334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Сочетание плавности линий, прямолинейности дизайна и оригинальности формы делает крючки-близнецы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универсальными и подходящими для множества стилей от неоклассики до лофта.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553680" y="113040"/>
            <a:ext cx="1939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TWIN K120 и K220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6956640" y="1479240"/>
            <a:ext cx="3298680" cy="91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Матовый чёрный</a:t>
            </a:r>
            <a:endParaRPr lang="ru-RU" sz="1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Атласный сатиновый никель</a:t>
            </a:r>
            <a:endParaRPr lang="ru-RU" sz="1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Хром полированный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70" name="Рисунок 8"/>
          <p:cNvPicPr/>
          <p:nvPr/>
        </p:nvPicPr>
        <p:blipFill>
          <a:blip r:embed="rId3"/>
          <a:stretch/>
        </p:blipFill>
        <p:spPr>
          <a:xfrm>
            <a:off x="753120" y="747720"/>
            <a:ext cx="4750200" cy="3688920"/>
          </a:xfrm>
          <a:prstGeom prst="rect">
            <a:avLst/>
          </a:prstGeom>
          <a:ln>
            <a:noFill/>
          </a:ln>
        </p:spPr>
      </p:pic>
      <p:pic>
        <p:nvPicPr>
          <p:cNvPr id="171" name="Рисунок 9"/>
          <p:cNvPicPr/>
          <p:nvPr/>
        </p:nvPicPr>
        <p:blipFill>
          <a:blip r:embed="rId4"/>
          <a:stretch/>
        </p:blipFill>
        <p:spPr>
          <a:xfrm>
            <a:off x="6898320" y="2475720"/>
            <a:ext cx="4134960" cy="339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Рисунок 1"/>
          <p:cNvPicPr/>
          <p:nvPr/>
        </p:nvPicPr>
        <p:blipFill>
          <a:blip r:embed="rId2"/>
          <a:stretch/>
        </p:blipFill>
        <p:spPr>
          <a:xfrm>
            <a:off x="1787760" y="678240"/>
            <a:ext cx="9020880" cy="5073840"/>
          </a:xfrm>
          <a:prstGeom prst="rect">
            <a:avLst/>
          </a:prstGeom>
          <a:ln>
            <a:noFill/>
          </a:ln>
        </p:spPr>
      </p:pic>
      <p:pic>
        <p:nvPicPr>
          <p:cNvPr id="173" name="Рисунок 3"/>
          <p:cNvPicPr/>
          <p:nvPr/>
        </p:nvPicPr>
        <p:blipFill>
          <a:blip r:embed="rId3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953640" y="5869440"/>
            <a:ext cx="97290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Все модели выполнены из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пищевого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силикона и прошли независимое лабораторное испытание,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подтвердившее допустимый индекс токсичности.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546120" y="113040"/>
            <a:ext cx="818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B-KIDS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pic>
        <p:nvPicPr>
          <p:cNvPr id="177" name="Рисунок 4"/>
          <p:cNvPicPr/>
          <p:nvPr/>
        </p:nvPicPr>
        <p:blipFill>
          <a:blip r:embed="rId3"/>
          <a:stretch/>
        </p:blipFill>
        <p:spPr>
          <a:xfrm>
            <a:off x="142560" y="1082160"/>
            <a:ext cx="2717280" cy="2814120"/>
          </a:xfrm>
          <a:prstGeom prst="rect">
            <a:avLst/>
          </a:prstGeom>
          <a:ln>
            <a:noFill/>
          </a:ln>
        </p:spPr>
      </p:pic>
      <p:pic>
        <p:nvPicPr>
          <p:cNvPr id="178" name="Рисунок 8"/>
          <p:cNvPicPr/>
          <p:nvPr/>
        </p:nvPicPr>
        <p:blipFill>
          <a:blip r:embed="rId4"/>
          <a:stretch/>
        </p:blipFill>
        <p:spPr>
          <a:xfrm>
            <a:off x="3206160" y="1082160"/>
            <a:ext cx="2818800" cy="2738880"/>
          </a:xfrm>
          <a:prstGeom prst="rect">
            <a:avLst/>
          </a:prstGeom>
          <a:ln>
            <a:noFill/>
          </a:ln>
        </p:spPr>
      </p:pic>
      <p:pic>
        <p:nvPicPr>
          <p:cNvPr id="179" name="Рисунок 10"/>
          <p:cNvPicPr/>
          <p:nvPr/>
        </p:nvPicPr>
        <p:blipFill>
          <a:blip r:embed="rId5"/>
          <a:stretch/>
        </p:blipFill>
        <p:spPr>
          <a:xfrm>
            <a:off x="6573600" y="1225080"/>
            <a:ext cx="2747160" cy="2814120"/>
          </a:xfrm>
          <a:prstGeom prst="rect">
            <a:avLst/>
          </a:prstGeom>
          <a:ln>
            <a:noFill/>
          </a:ln>
        </p:spPr>
      </p:pic>
      <p:pic>
        <p:nvPicPr>
          <p:cNvPr id="180" name="Рисунок 12"/>
          <p:cNvPicPr/>
          <p:nvPr/>
        </p:nvPicPr>
        <p:blipFill>
          <a:blip r:embed="rId6"/>
          <a:stretch/>
        </p:blipFill>
        <p:spPr>
          <a:xfrm>
            <a:off x="811080" y="4039560"/>
            <a:ext cx="2625120" cy="2864160"/>
          </a:xfrm>
          <a:prstGeom prst="rect">
            <a:avLst/>
          </a:prstGeom>
          <a:ln>
            <a:noFill/>
          </a:ln>
        </p:spPr>
      </p:pic>
      <p:pic>
        <p:nvPicPr>
          <p:cNvPr id="181" name="Рисунок 14"/>
          <p:cNvPicPr/>
          <p:nvPr/>
        </p:nvPicPr>
        <p:blipFill>
          <a:blip r:embed="rId7"/>
          <a:stretch/>
        </p:blipFill>
        <p:spPr>
          <a:xfrm>
            <a:off x="4615560" y="4039560"/>
            <a:ext cx="2728800" cy="2787840"/>
          </a:xfrm>
          <a:prstGeom prst="rect">
            <a:avLst/>
          </a:prstGeom>
          <a:ln>
            <a:noFill/>
          </a:ln>
        </p:spPr>
      </p:pic>
      <p:pic>
        <p:nvPicPr>
          <p:cNvPr id="182" name="Рисунок 16"/>
          <p:cNvPicPr/>
          <p:nvPr/>
        </p:nvPicPr>
        <p:blipFill>
          <a:blip r:embed="rId8"/>
          <a:stretch/>
        </p:blipFill>
        <p:spPr>
          <a:xfrm>
            <a:off x="8812440" y="4010760"/>
            <a:ext cx="2710800" cy="284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pic>
        <p:nvPicPr>
          <p:cNvPr id="85" name="Рисунок 4"/>
          <p:cNvPicPr/>
          <p:nvPr/>
        </p:nvPicPr>
        <p:blipFill>
          <a:blip r:embed="rId3"/>
          <a:stretch/>
        </p:blipFill>
        <p:spPr>
          <a:xfrm>
            <a:off x="1787760" y="795240"/>
            <a:ext cx="9020880" cy="507384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966600" y="5869440"/>
            <a:ext cx="101631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Представляем линейку поддонов для столовых приборов </a:t>
            </a:r>
            <a:r>
              <a:rPr lang="ru-RU" sz="1800" b="0" u="sng" strike="noStrike" spc="-1">
                <a:solidFill>
                  <a:srgbClr val="0563C1"/>
                </a:solidFill>
                <a:uFillTx/>
                <a:latin typeface="Calibri"/>
                <a:hlinkClick r:id="rId4"/>
              </a:rPr>
              <a:t>BLӦKI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— безгранично удобный органайзер!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Безгранично - потому что идеально заполнит выдвижной ящик шириной хоть 500 мм, хоть 3000 мм.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546840" y="113040"/>
            <a:ext cx="744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BLӦKI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974520" y="5869440"/>
            <a:ext cx="107773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Эксклюзивный дизайн с трубкообразным выступом вместе с рифлением в зоне захвата дают максимальный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комфорт в использовании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549000" y="113040"/>
            <a:ext cx="13471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KANT RT103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86" name="Рисунок 7"/>
          <p:cNvPicPr/>
          <p:nvPr/>
        </p:nvPicPr>
        <p:blipFill>
          <a:blip r:embed="rId3"/>
          <a:stretch/>
        </p:blipFill>
        <p:spPr>
          <a:xfrm>
            <a:off x="8479440" y="3648960"/>
            <a:ext cx="3249720" cy="2071800"/>
          </a:xfrm>
          <a:prstGeom prst="rect">
            <a:avLst/>
          </a:prstGeom>
          <a:ln>
            <a:noFill/>
          </a:ln>
        </p:spPr>
      </p:pic>
      <p:pic>
        <p:nvPicPr>
          <p:cNvPr id="187" name="Рисунок 8"/>
          <p:cNvPicPr/>
          <p:nvPr/>
        </p:nvPicPr>
        <p:blipFill>
          <a:blip r:embed="rId4"/>
          <a:stretch/>
        </p:blipFill>
        <p:spPr>
          <a:xfrm>
            <a:off x="7794000" y="831960"/>
            <a:ext cx="4239720" cy="2598840"/>
          </a:xfrm>
          <a:prstGeom prst="rect">
            <a:avLst/>
          </a:prstGeom>
          <a:ln>
            <a:noFill/>
          </a:ln>
        </p:spPr>
      </p:pic>
      <p:pic>
        <p:nvPicPr>
          <p:cNvPr id="188" name="Рисунок 9"/>
          <p:cNvPicPr/>
          <p:nvPr/>
        </p:nvPicPr>
        <p:blipFill>
          <a:blip r:embed="rId5"/>
          <a:stretch/>
        </p:blipFill>
        <p:spPr>
          <a:xfrm>
            <a:off x="668520" y="818280"/>
            <a:ext cx="6872760" cy="420408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910800" y="5022720"/>
            <a:ext cx="60955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Межцентровое расстояние: 32 и 96 мм</a:t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Фактическая длина ручек: 60 мм и 147 мм</a:t>
            </a:r>
            <a:br/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Рекомендуемая толщина фасада: от 16 до 22 мм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1"/>
          <p:cNvPicPr/>
          <p:nvPr/>
        </p:nvPicPr>
        <p:blipFill>
          <a:blip r:embed="rId2"/>
          <a:stretch/>
        </p:blipFill>
        <p:spPr>
          <a:xfrm>
            <a:off x="8213400" y="3499920"/>
            <a:ext cx="3781800" cy="2369880"/>
          </a:xfrm>
          <a:prstGeom prst="rect">
            <a:avLst/>
          </a:prstGeom>
          <a:ln>
            <a:noFill/>
          </a:ln>
        </p:spPr>
      </p:pic>
      <p:pic>
        <p:nvPicPr>
          <p:cNvPr id="191" name="Рисунок 3"/>
          <p:cNvPicPr/>
          <p:nvPr/>
        </p:nvPicPr>
        <p:blipFill>
          <a:blip r:embed="rId3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932400" y="5869440"/>
            <a:ext cx="7945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Ручка представлена в длинах: 147, 197, 297, 396, 447, 497, 597, 697, 797, 897 мм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549360" y="113040"/>
            <a:ext cx="1384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WING RT114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910800" y="5022720"/>
            <a:ext cx="60955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br/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Рекомендуемая толщина фасада: от 18 до 19 мм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95" name="Рисунок 2"/>
          <p:cNvPicPr/>
          <p:nvPr/>
        </p:nvPicPr>
        <p:blipFill>
          <a:blip r:embed="rId4"/>
          <a:stretch/>
        </p:blipFill>
        <p:spPr>
          <a:xfrm>
            <a:off x="7969680" y="874440"/>
            <a:ext cx="4025520" cy="2543400"/>
          </a:xfrm>
          <a:prstGeom prst="rect">
            <a:avLst/>
          </a:prstGeom>
          <a:ln>
            <a:noFill/>
          </a:ln>
        </p:spPr>
      </p:pic>
      <p:pic>
        <p:nvPicPr>
          <p:cNvPr id="196" name="Рисунок 4"/>
          <p:cNvPicPr/>
          <p:nvPr/>
        </p:nvPicPr>
        <p:blipFill>
          <a:blip r:embed="rId5"/>
          <a:srcRect l="3769"/>
          <a:stretch/>
        </p:blipFill>
        <p:spPr>
          <a:xfrm>
            <a:off x="519840" y="775800"/>
            <a:ext cx="7240680" cy="415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Рисунок 8"/>
          <p:cNvPicPr/>
          <p:nvPr/>
        </p:nvPicPr>
        <p:blipFill>
          <a:blip r:embed="rId2"/>
          <a:stretch/>
        </p:blipFill>
        <p:spPr>
          <a:xfrm>
            <a:off x="7969680" y="874440"/>
            <a:ext cx="4064400" cy="257004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7"/>
          <p:cNvPicPr/>
          <p:nvPr/>
        </p:nvPicPr>
        <p:blipFill>
          <a:blip r:embed="rId3"/>
          <a:stretch/>
        </p:blipFill>
        <p:spPr>
          <a:xfrm>
            <a:off x="8213400" y="3499920"/>
            <a:ext cx="3781800" cy="2361600"/>
          </a:xfrm>
          <a:prstGeom prst="rect">
            <a:avLst/>
          </a:prstGeom>
          <a:ln>
            <a:noFill/>
          </a:ln>
        </p:spPr>
      </p:pic>
      <p:pic>
        <p:nvPicPr>
          <p:cNvPr id="199" name="Рисунок 3"/>
          <p:cNvPicPr/>
          <p:nvPr/>
        </p:nvPicPr>
        <p:blipFill>
          <a:blip r:embed="rId4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932400" y="5869440"/>
            <a:ext cx="7945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Ручка представлена в длинах: 147, 197, 297, 396, 447, 497, 597, 697, 797, 897 мм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549000" y="113040"/>
            <a:ext cx="1343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ARCA RT115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>
            <a:off x="910800" y="5022720"/>
            <a:ext cx="60955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br/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Рекомендуемая толщина фасада: от 18 до 19 мм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03" name="Рисунок 9"/>
          <p:cNvPicPr/>
          <p:nvPr/>
        </p:nvPicPr>
        <p:blipFill>
          <a:blip r:embed="rId5"/>
          <a:stretch/>
        </p:blipFill>
        <p:spPr>
          <a:xfrm>
            <a:off x="508680" y="775800"/>
            <a:ext cx="6857640" cy="412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Рисунок 1"/>
          <p:cNvPicPr/>
          <p:nvPr/>
        </p:nvPicPr>
        <p:blipFill>
          <a:blip r:embed="rId2"/>
          <a:stretch/>
        </p:blipFill>
        <p:spPr>
          <a:xfrm>
            <a:off x="7969680" y="874440"/>
            <a:ext cx="4064400" cy="2575800"/>
          </a:xfrm>
          <a:prstGeom prst="rect">
            <a:avLst/>
          </a:prstGeom>
          <a:ln>
            <a:noFill/>
          </a:ln>
        </p:spPr>
      </p:pic>
      <p:pic>
        <p:nvPicPr>
          <p:cNvPr id="205" name="Рисунок 3"/>
          <p:cNvPicPr/>
          <p:nvPr/>
        </p:nvPicPr>
        <p:blipFill>
          <a:blip r:embed="rId3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970560" y="5869440"/>
            <a:ext cx="103399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Благодаря острому краю, в месте соприкосновения с фасадом, ручка как бы сливается с ним и выглядит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его естественным продолжением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548640" y="113040"/>
            <a:ext cx="123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TICK RS156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910800" y="5014080"/>
            <a:ext cx="60955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Межцентровое расстояние: 32 и 96 мм</a:t>
            </a:r>
            <a:br/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Рекомендуемая толщина фасада: от 16 мм и выше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Винты 4*20 мм, входят в комплект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09" name="Рисунок 2"/>
          <p:cNvPicPr/>
          <p:nvPr/>
        </p:nvPicPr>
        <p:blipFill>
          <a:blip r:embed="rId4"/>
          <a:stretch/>
        </p:blipFill>
        <p:spPr>
          <a:xfrm>
            <a:off x="8316720" y="3516120"/>
            <a:ext cx="3678480" cy="2345760"/>
          </a:xfrm>
          <a:prstGeom prst="rect">
            <a:avLst/>
          </a:prstGeom>
          <a:ln>
            <a:noFill/>
          </a:ln>
        </p:spPr>
      </p:pic>
      <p:pic>
        <p:nvPicPr>
          <p:cNvPr id="210" name="Рисунок 4"/>
          <p:cNvPicPr/>
          <p:nvPr/>
        </p:nvPicPr>
        <p:blipFill>
          <a:blip r:embed="rId5"/>
          <a:srcRect t="9340"/>
          <a:stretch/>
        </p:blipFill>
        <p:spPr>
          <a:xfrm>
            <a:off x="910800" y="776520"/>
            <a:ext cx="6455160" cy="4123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939600" y="5869440"/>
            <a:ext cx="4753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Размерный ряд новинок 128, 192, 320,  960 мм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547200" y="113040"/>
            <a:ext cx="1083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VERTICAL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14" name="Рисунок 7"/>
          <p:cNvPicPr/>
          <p:nvPr/>
        </p:nvPicPr>
        <p:blipFill>
          <a:blip r:embed="rId3"/>
          <a:stretch/>
        </p:blipFill>
        <p:spPr>
          <a:xfrm>
            <a:off x="8307360" y="759960"/>
            <a:ext cx="3405240" cy="454032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8"/>
          <p:cNvPicPr/>
          <p:nvPr/>
        </p:nvPicPr>
        <p:blipFill>
          <a:blip r:embed="rId4"/>
          <a:stretch/>
        </p:blipFill>
        <p:spPr>
          <a:xfrm>
            <a:off x="4189680" y="379080"/>
            <a:ext cx="1880640" cy="2507400"/>
          </a:xfrm>
          <a:prstGeom prst="rect">
            <a:avLst/>
          </a:prstGeom>
          <a:ln>
            <a:noFill/>
          </a:ln>
        </p:spPr>
      </p:pic>
      <p:pic>
        <p:nvPicPr>
          <p:cNvPr id="216" name="Рисунок 9"/>
          <p:cNvPicPr/>
          <p:nvPr/>
        </p:nvPicPr>
        <p:blipFill>
          <a:blip r:embed="rId5"/>
          <a:stretch/>
        </p:blipFill>
        <p:spPr>
          <a:xfrm>
            <a:off x="696240" y="759960"/>
            <a:ext cx="3261960" cy="4349520"/>
          </a:xfrm>
          <a:prstGeom prst="rect">
            <a:avLst/>
          </a:prstGeom>
          <a:ln>
            <a:noFill/>
          </a:ln>
        </p:spPr>
      </p:pic>
      <p:pic>
        <p:nvPicPr>
          <p:cNvPr id="217" name="Рисунок 11"/>
          <p:cNvPicPr/>
          <p:nvPr/>
        </p:nvPicPr>
        <p:blipFill>
          <a:blip r:embed="rId6"/>
          <a:stretch/>
        </p:blipFill>
        <p:spPr>
          <a:xfrm>
            <a:off x="5935680" y="284040"/>
            <a:ext cx="3261960" cy="4349520"/>
          </a:xfrm>
          <a:prstGeom prst="rect">
            <a:avLst/>
          </a:prstGeom>
          <a:ln>
            <a:noFill/>
          </a:ln>
        </p:spPr>
      </p:pic>
      <p:pic>
        <p:nvPicPr>
          <p:cNvPr id="218" name="Рисунок 1"/>
          <p:cNvPicPr/>
          <p:nvPr/>
        </p:nvPicPr>
        <p:blipFill>
          <a:blip r:embed="rId7"/>
          <a:stretch/>
        </p:blipFill>
        <p:spPr>
          <a:xfrm>
            <a:off x="6161040" y="4158720"/>
            <a:ext cx="2811600" cy="2080080"/>
          </a:xfrm>
          <a:prstGeom prst="rect">
            <a:avLst/>
          </a:prstGeom>
          <a:ln>
            <a:noFill/>
          </a:ln>
        </p:spPr>
      </p:pic>
      <p:pic>
        <p:nvPicPr>
          <p:cNvPr id="219" name="Рисунок 2"/>
          <p:cNvPicPr/>
          <p:nvPr/>
        </p:nvPicPr>
        <p:blipFill>
          <a:blip r:embed="rId8"/>
          <a:stretch/>
        </p:blipFill>
        <p:spPr>
          <a:xfrm>
            <a:off x="2522520" y="3538800"/>
            <a:ext cx="2613240" cy="1950480"/>
          </a:xfrm>
          <a:prstGeom prst="rect">
            <a:avLst/>
          </a:prstGeom>
          <a:ln>
            <a:noFill/>
          </a:ln>
        </p:spPr>
      </p:pic>
      <p:pic>
        <p:nvPicPr>
          <p:cNvPr id="220" name="Рисунок 4"/>
          <p:cNvPicPr/>
          <p:nvPr/>
        </p:nvPicPr>
        <p:blipFill>
          <a:blip r:embed="rId9"/>
          <a:stretch/>
        </p:blipFill>
        <p:spPr>
          <a:xfrm>
            <a:off x="9198000" y="4744800"/>
            <a:ext cx="2620800" cy="204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Объект 4"/>
          <p:cNvPicPr/>
          <p:nvPr/>
        </p:nvPicPr>
        <p:blipFill>
          <a:blip r:embed="rId2"/>
          <a:stretch/>
        </p:blipFill>
        <p:spPr>
          <a:xfrm>
            <a:off x="286560" y="437400"/>
            <a:ext cx="4026960" cy="5661000"/>
          </a:xfrm>
          <a:prstGeom prst="rect">
            <a:avLst/>
          </a:prstGeom>
          <a:ln>
            <a:noFill/>
          </a:ln>
        </p:spPr>
      </p:pic>
      <p:pic>
        <p:nvPicPr>
          <p:cNvPr id="222" name="Рисунок 6"/>
          <p:cNvPicPr/>
          <p:nvPr/>
        </p:nvPicPr>
        <p:blipFill>
          <a:blip r:embed="rId3"/>
          <a:stretch/>
        </p:blipFill>
        <p:spPr>
          <a:xfrm>
            <a:off x="4962960" y="1945800"/>
            <a:ext cx="6171840" cy="723600"/>
          </a:xfrm>
          <a:prstGeom prst="rect">
            <a:avLst/>
          </a:prstGeom>
          <a:ln>
            <a:noFill/>
          </a:ln>
        </p:spPr>
      </p:pic>
      <p:pic>
        <p:nvPicPr>
          <p:cNvPr id="223" name="Рисунок 8"/>
          <p:cNvPicPr/>
          <p:nvPr/>
        </p:nvPicPr>
        <p:blipFill>
          <a:blip r:embed="rId4"/>
          <a:stretch/>
        </p:blipFill>
        <p:spPr>
          <a:xfrm>
            <a:off x="3885480" y="2646360"/>
            <a:ext cx="3750840" cy="3441240"/>
          </a:xfrm>
          <a:prstGeom prst="rect">
            <a:avLst/>
          </a:prstGeom>
          <a:ln>
            <a:noFill/>
          </a:ln>
        </p:spPr>
      </p:pic>
      <p:pic>
        <p:nvPicPr>
          <p:cNvPr id="224" name="Рисунок 10"/>
          <p:cNvPicPr/>
          <p:nvPr/>
        </p:nvPicPr>
        <p:blipFill>
          <a:blip r:embed="rId5"/>
          <a:stretch/>
        </p:blipFill>
        <p:spPr>
          <a:xfrm>
            <a:off x="8111880" y="2629800"/>
            <a:ext cx="3598560" cy="1958400"/>
          </a:xfrm>
          <a:prstGeom prst="rect">
            <a:avLst/>
          </a:prstGeom>
          <a:ln>
            <a:noFill/>
          </a:ln>
        </p:spPr>
      </p:pic>
      <p:pic>
        <p:nvPicPr>
          <p:cNvPr id="225" name="Рисунок 14"/>
          <p:cNvPicPr/>
          <p:nvPr/>
        </p:nvPicPr>
        <p:blipFill>
          <a:blip r:embed="rId6"/>
          <a:stretch/>
        </p:blipFill>
        <p:spPr>
          <a:xfrm>
            <a:off x="4499280" y="482760"/>
            <a:ext cx="2276280" cy="523440"/>
          </a:xfrm>
          <a:prstGeom prst="rect">
            <a:avLst/>
          </a:prstGeom>
          <a:ln>
            <a:noFill/>
          </a:ln>
        </p:spPr>
      </p:pic>
      <p:pic>
        <p:nvPicPr>
          <p:cNvPr id="226" name="Рисунок 16"/>
          <p:cNvPicPr/>
          <p:nvPr/>
        </p:nvPicPr>
        <p:blipFill>
          <a:blip r:embed="rId7"/>
          <a:stretch/>
        </p:blipFill>
        <p:spPr>
          <a:xfrm>
            <a:off x="6883200" y="929160"/>
            <a:ext cx="2304720" cy="789840"/>
          </a:xfrm>
          <a:prstGeom prst="rect">
            <a:avLst/>
          </a:prstGeom>
          <a:ln>
            <a:noFill/>
          </a:ln>
        </p:spPr>
      </p:pic>
      <p:pic>
        <p:nvPicPr>
          <p:cNvPr id="227" name="Рисунок 18"/>
          <p:cNvPicPr/>
          <p:nvPr/>
        </p:nvPicPr>
        <p:blipFill>
          <a:blip r:embed="rId8"/>
          <a:stretch/>
        </p:blipFill>
        <p:spPr>
          <a:xfrm>
            <a:off x="9628920" y="384480"/>
            <a:ext cx="2276280" cy="892800"/>
          </a:xfrm>
          <a:prstGeom prst="rect">
            <a:avLst/>
          </a:prstGeom>
          <a:ln>
            <a:noFill/>
          </a:ln>
        </p:spPr>
      </p:pic>
      <p:pic>
        <p:nvPicPr>
          <p:cNvPr id="228" name="Рисунок 20"/>
          <p:cNvPicPr/>
          <p:nvPr/>
        </p:nvPicPr>
        <p:blipFill>
          <a:blip r:embed="rId9"/>
          <a:stretch/>
        </p:blipFill>
        <p:spPr>
          <a:xfrm>
            <a:off x="8035560" y="4899240"/>
            <a:ext cx="3750840" cy="133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838080" y="205560"/>
            <a:ext cx="10515240" cy="641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 Light"/>
              </a:rPr>
              <a:t>Декоративные полкодержатели </a:t>
            </a:r>
            <a:r>
              <a:rPr lang="ru-RU" sz="3600" b="1" strike="noStrike" spc="-1">
                <a:solidFill>
                  <a:srgbClr val="000000"/>
                </a:solidFill>
                <a:latin typeface="Calibri Light"/>
              </a:rPr>
              <a:t>ArtLet</a:t>
            </a:r>
            <a:endParaRPr lang="ru-RU" sz="3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0" name="Объект 4"/>
          <p:cNvPicPr/>
          <p:nvPr/>
        </p:nvPicPr>
        <p:blipFill>
          <a:blip r:embed="rId2"/>
          <a:stretch/>
        </p:blipFill>
        <p:spPr>
          <a:xfrm>
            <a:off x="4650840" y="3819960"/>
            <a:ext cx="4812840" cy="2248920"/>
          </a:xfrm>
          <a:prstGeom prst="rect">
            <a:avLst/>
          </a:prstGeom>
          <a:ln>
            <a:noFill/>
          </a:ln>
        </p:spPr>
      </p:pic>
      <p:pic>
        <p:nvPicPr>
          <p:cNvPr id="231" name="Рисунок 10"/>
          <p:cNvPicPr/>
          <p:nvPr/>
        </p:nvPicPr>
        <p:blipFill>
          <a:blip r:embed="rId3"/>
          <a:stretch/>
        </p:blipFill>
        <p:spPr>
          <a:xfrm>
            <a:off x="1866960" y="1257120"/>
            <a:ext cx="2097000" cy="641160"/>
          </a:xfrm>
          <a:prstGeom prst="rect">
            <a:avLst/>
          </a:prstGeom>
          <a:ln>
            <a:noFill/>
          </a:ln>
        </p:spPr>
      </p:pic>
      <p:pic>
        <p:nvPicPr>
          <p:cNvPr id="232" name="Рисунок 12"/>
          <p:cNvPicPr/>
          <p:nvPr/>
        </p:nvPicPr>
        <p:blipFill>
          <a:blip r:embed="rId4"/>
          <a:stretch/>
        </p:blipFill>
        <p:spPr>
          <a:xfrm>
            <a:off x="1767600" y="2319840"/>
            <a:ext cx="2243880" cy="641160"/>
          </a:xfrm>
          <a:prstGeom prst="rect">
            <a:avLst/>
          </a:prstGeom>
          <a:ln>
            <a:noFill/>
          </a:ln>
        </p:spPr>
      </p:pic>
      <p:pic>
        <p:nvPicPr>
          <p:cNvPr id="233" name="Рисунок 14"/>
          <p:cNvPicPr/>
          <p:nvPr/>
        </p:nvPicPr>
        <p:blipFill>
          <a:blip r:embed="rId5"/>
          <a:stretch/>
        </p:blipFill>
        <p:spPr>
          <a:xfrm>
            <a:off x="1761840" y="3456360"/>
            <a:ext cx="2661840" cy="641160"/>
          </a:xfrm>
          <a:prstGeom prst="rect">
            <a:avLst/>
          </a:prstGeom>
          <a:ln>
            <a:noFill/>
          </a:ln>
        </p:spPr>
      </p:pic>
      <p:pic>
        <p:nvPicPr>
          <p:cNvPr id="234" name="Рисунок 16"/>
          <p:cNvPicPr/>
          <p:nvPr/>
        </p:nvPicPr>
        <p:blipFill>
          <a:blip r:embed="rId6"/>
          <a:stretch/>
        </p:blipFill>
        <p:spPr>
          <a:xfrm>
            <a:off x="1816560" y="4614120"/>
            <a:ext cx="2494800" cy="671040"/>
          </a:xfrm>
          <a:prstGeom prst="rect">
            <a:avLst/>
          </a:prstGeom>
          <a:ln>
            <a:noFill/>
          </a:ln>
        </p:spPr>
      </p:pic>
      <p:pic>
        <p:nvPicPr>
          <p:cNvPr id="235" name="Рисунок 18"/>
          <p:cNvPicPr/>
          <p:nvPr/>
        </p:nvPicPr>
        <p:blipFill>
          <a:blip r:embed="rId7"/>
          <a:stretch/>
        </p:blipFill>
        <p:spPr>
          <a:xfrm>
            <a:off x="1761840" y="5746320"/>
            <a:ext cx="2784600" cy="839520"/>
          </a:xfrm>
          <a:prstGeom prst="rect">
            <a:avLst/>
          </a:prstGeom>
          <a:ln>
            <a:noFill/>
          </a:ln>
        </p:spPr>
      </p:pic>
      <p:pic>
        <p:nvPicPr>
          <p:cNvPr id="236" name="Рисунок 20"/>
          <p:cNvPicPr/>
          <p:nvPr/>
        </p:nvPicPr>
        <p:blipFill>
          <a:blip r:embed="rId8"/>
          <a:stretch/>
        </p:blipFill>
        <p:spPr>
          <a:xfrm>
            <a:off x="5930640" y="1207440"/>
            <a:ext cx="2558880" cy="756360"/>
          </a:xfrm>
          <a:prstGeom prst="rect">
            <a:avLst/>
          </a:prstGeom>
          <a:ln>
            <a:noFill/>
          </a:ln>
        </p:spPr>
      </p:pic>
      <p:pic>
        <p:nvPicPr>
          <p:cNvPr id="237" name="Рисунок 22"/>
          <p:cNvPicPr/>
          <p:nvPr/>
        </p:nvPicPr>
        <p:blipFill>
          <a:blip r:embed="rId9"/>
          <a:stretch/>
        </p:blipFill>
        <p:spPr>
          <a:xfrm>
            <a:off x="6079320" y="2426760"/>
            <a:ext cx="1643400" cy="795240"/>
          </a:xfrm>
          <a:prstGeom prst="rect">
            <a:avLst/>
          </a:prstGeom>
          <a:ln>
            <a:noFill/>
          </a:ln>
        </p:spPr>
      </p:pic>
      <p:pic>
        <p:nvPicPr>
          <p:cNvPr id="238" name="Рисунок 24"/>
          <p:cNvPicPr/>
          <p:nvPr/>
        </p:nvPicPr>
        <p:blipFill>
          <a:blip r:embed="rId10"/>
          <a:stretch/>
        </p:blipFill>
        <p:spPr>
          <a:xfrm>
            <a:off x="9187200" y="1328400"/>
            <a:ext cx="2609640" cy="1190160"/>
          </a:xfrm>
          <a:prstGeom prst="rect">
            <a:avLst/>
          </a:prstGeom>
          <a:ln>
            <a:noFill/>
          </a:ln>
        </p:spPr>
      </p:pic>
      <p:pic>
        <p:nvPicPr>
          <p:cNvPr id="239" name="Рисунок 26"/>
          <p:cNvPicPr/>
          <p:nvPr/>
        </p:nvPicPr>
        <p:blipFill>
          <a:blip r:embed="rId11"/>
          <a:stretch/>
        </p:blipFill>
        <p:spPr>
          <a:xfrm>
            <a:off x="10244160" y="3537720"/>
            <a:ext cx="1552320" cy="2152440"/>
          </a:xfrm>
          <a:prstGeom prst="rect">
            <a:avLst/>
          </a:prstGeom>
          <a:ln>
            <a:noFill/>
          </a:ln>
        </p:spPr>
      </p:pic>
      <p:sp>
        <p:nvSpPr>
          <p:cNvPr id="240" name="CustomShape 2"/>
          <p:cNvSpPr/>
          <p:nvPr/>
        </p:nvSpPr>
        <p:spPr>
          <a:xfrm>
            <a:off x="9205920" y="2530440"/>
            <a:ext cx="27838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Verdana"/>
                <a:ea typeface="Verdana"/>
              </a:rPr>
              <a:t>Грузоподъемность до 40 кг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41" name="Рисунок 3"/>
          <p:cNvPicPr/>
          <p:nvPr/>
        </p:nvPicPr>
        <p:blipFill>
          <a:blip r:embed="rId12"/>
          <a:stretch/>
        </p:blipFill>
        <p:spPr>
          <a:xfrm>
            <a:off x="354960" y="1174320"/>
            <a:ext cx="860760" cy="164520"/>
          </a:xfrm>
          <a:prstGeom prst="rect">
            <a:avLst/>
          </a:prstGeom>
          <a:ln>
            <a:noFill/>
          </a:ln>
        </p:spPr>
      </p:pic>
      <p:pic>
        <p:nvPicPr>
          <p:cNvPr id="242" name="Рисунок 6"/>
          <p:cNvPicPr/>
          <p:nvPr/>
        </p:nvPicPr>
        <p:blipFill>
          <a:blip r:embed="rId13"/>
          <a:stretch/>
        </p:blipFill>
        <p:spPr>
          <a:xfrm>
            <a:off x="354960" y="1424520"/>
            <a:ext cx="587880" cy="617760"/>
          </a:xfrm>
          <a:prstGeom prst="rect">
            <a:avLst/>
          </a:prstGeom>
          <a:ln>
            <a:noFill/>
          </a:ln>
        </p:spPr>
      </p:pic>
      <p:pic>
        <p:nvPicPr>
          <p:cNvPr id="243" name="Рисунок 8"/>
          <p:cNvPicPr/>
          <p:nvPr/>
        </p:nvPicPr>
        <p:blipFill>
          <a:blip r:embed="rId14"/>
          <a:stretch/>
        </p:blipFill>
        <p:spPr>
          <a:xfrm>
            <a:off x="963360" y="1512720"/>
            <a:ext cx="657000" cy="275760"/>
          </a:xfrm>
          <a:prstGeom prst="rect">
            <a:avLst/>
          </a:prstGeom>
          <a:ln>
            <a:noFill/>
          </a:ln>
        </p:spPr>
      </p:pic>
      <p:pic>
        <p:nvPicPr>
          <p:cNvPr id="244" name="Рисунок 11"/>
          <p:cNvPicPr/>
          <p:nvPr/>
        </p:nvPicPr>
        <p:blipFill>
          <a:blip r:embed="rId15"/>
          <a:stretch/>
        </p:blipFill>
        <p:spPr>
          <a:xfrm>
            <a:off x="316080" y="2283120"/>
            <a:ext cx="1050840" cy="189360"/>
          </a:xfrm>
          <a:prstGeom prst="rect">
            <a:avLst/>
          </a:prstGeom>
          <a:ln>
            <a:noFill/>
          </a:ln>
        </p:spPr>
      </p:pic>
      <p:pic>
        <p:nvPicPr>
          <p:cNvPr id="245" name="Рисунок 15"/>
          <p:cNvPicPr/>
          <p:nvPr/>
        </p:nvPicPr>
        <p:blipFill>
          <a:blip r:embed="rId16"/>
          <a:stretch/>
        </p:blipFill>
        <p:spPr>
          <a:xfrm>
            <a:off x="316080" y="2453400"/>
            <a:ext cx="630720" cy="641160"/>
          </a:xfrm>
          <a:prstGeom prst="rect">
            <a:avLst/>
          </a:prstGeom>
          <a:ln>
            <a:noFill/>
          </a:ln>
        </p:spPr>
      </p:pic>
      <p:pic>
        <p:nvPicPr>
          <p:cNvPr id="246" name="Рисунок 19"/>
          <p:cNvPicPr/>
          <p:nvPr/>
        </p:nvPicPr>
        <p:blipFill>
          <a:blip r:embed="rId17"/>
          <a:stretch/>
        </p:blipFill>
        <p:spPr>
          <a:xfrm>
            <a:off x="959760" y="2630520"/>
            <a:ext cx="637920" cy="252000"/>
          </a:xfrm>
          <a:prstGeom prst="rect">
            <a:avLst/>
          </a:prstGeom>
          <a:ln>
            <a:noFill/>
          </a:ln>
        </p:spPr>
      </p:pic>
      <p:pic>
        <p:nvPicPr>
          <p:cNvPr id="247" name="Рисунок 23"/>
          <p:cNvPicPr/>
          <p:nvPr/>
        </p:nvPicPr>
        <p:blipFill>
          <a:blip r:embed="rId18"/>
          <a:stretch/>
        </p:blipFill>
        <p:spPr>
          <a:xfrm>
            <a:off x="307440" y="3303360"/>
            <a:ext cx="913680" cy="192600"/>
          </a:xfrm>
          <a:prstGeom prst="rect">
            <a:avLst/>
          </a:prstGeom>
          <a:ln>
            <a:noFill/>
          </a:ln>
        </p:spPr>
      </p:pic>
      <p:pic>
        <p:nvPicPr>
          <p:cNvPr id="248" name="Рисунок 28"/>
          <p:cNvPicPr/>
          <p:nvPr/>
        </p:nvPicPr>
        <p:blipFill>
          <a:blip r:embed="rId19"/>
          <a:stretch/>
        </p:blipFill>
        <p:spPr>
          <a:xfrm>
            <a:off x="306720" y="3543120"/>
            <a:ext cx="545400" cy="554400"/>
          </a:xfrm>
          <a:prstGeom prst="rect">
            <a:avLst/>
          </a:prstGeom>
          <a:ln>
            <a:noFill/>
          </a:ln>
        </p:spPr>
      </p:pic>
      <p:pic>
        <p:nvPicPr>
          <p:cNvPr id="249" name="Рисунок 29"/>
          <p:cNvPicPr/>
          <p:nvPr/>
        </p:nvPicPr>
        <p:blipFill>
          <a:blip r:embed="rId17"/>
          <a:stretch/>
        </p:blipFill>
        <p:spPr>
          <a:xfrm>
            <a:off x="896760" y="3664440"/>
            <a:ext cx="637920" cy="252000"/>
          </a:xfrm>
          <a:prstGeom prst="rect">
            <a:avLst/>
          </a:prstGeom>
          <a:ln>
            <a:noFill/>
          </a:ln>
        </p:spPr>
      </p:pic>
      <p:pic>
        <p:nvPicPr>
          <p:cNvPr id="250" name="Рисунок 31"/>
          <p:cNvPicPr/>
          <p:nvPr/>
        </p:nvPicPr>
        <p:blipFill>
          <a:blip r:embed="rId20"/>
          <a:stretch/>
        </p:blipFill>
        <p:spPr>
          <a:xfrm>
            <a:off x="334440" y="4365000"/>
            <a:ext cx="1028520" cy="206640"/>
          </a:xfrm>
          <a:prstGeom prst="rect">
            <a:avLst/>
          </a:prstGeom>
          <a:ln>
            <a:noFill/>
          </a:ln>
        </p:spPr>
      </p:pic>
      <p:pic>
        <p:nvPicPr>
          <p:cNvPr id="251" name="Рисунок 33"/>
          <p:cNvPicPr/>
          <p:nvPr/>
        </p:nvPicPr>
        <p:blipFill>
          <a:blip r:embed="rId21"/>
          <a:stretch/>
        </p:blipFill>
        <p:spPr>
          <a:xfrm>
            <a:off x="321120" y="4635360"/>
            <a:ext cx="720720" cy="733320"/>
          </a:xfrm>
          <a:prstGeom prst="rect">
            <a:avLst/>
          </a:prstGeom>
          <a:ln>
            <a:noFill/>
          </a:ln>
        </p:spPr>
      </p:pic>
      <p:pic>
        <p:nvPicPr>
          <p:cNvPr id="252" name="Рисунок 35"/>
          <p:cNvPicPr/>
          <p:nvPr/>
        </p:nvPicPr>
        <p:blipFill>
          <a:blip r:embed="rId14"/>
          <a:stretch/>
        </p:blipFill>
        <p:spPr>
          <a:xfrm>
            <a:off x="1025640" y="4838040"/>
            <a:ext cx="657000" cy="275760"/>
          </a:xfrm>
          <a:prstGeom prst="rect">
            <a:avLst/>
          </a:prstGeom>
          <a:ln>
            <a:noFill/>
          </a:ln>
        </p:spPr>
      </p:pic>
      <p:pic>
        <p:nvPicPr>
          <p:cNvPr id="253" name="Рисунок 37"/>
          <p:cNvPicPr/>
          <p:nvPr/>
        </p:nvPicPr>
        <p:blipFill>
          <a:blip r:embed="rId22"/>
          <a:stretch/>
        </p:blipFill>
        <p:spPr>
          <a:xfrm>
            <a:off x="328320" y="5618520"/>
            <a:ext cx="1204920" cy="223200"/>
          </a:xfrm>
          <a:prstGeom prst="rect">
            <a:avLst/>
          </a:prstGeom>
          <a:ln>
            <a:noFill/>
          </a:ln>
        </p:spPr>
      </p:pic>
      <p:pic>
        <p:nvPicPr>
          <p:cNvPr id="254" name="Рисунок 39"/>
          <p:cNvPicPr/>
          <p:nvPr/>
        </p:nvPicPr>
        <p:blipFill>
          <a:blip r:embed="rId23"/>
          <a:stretch/>
        </p:blipFill>
        <p:spPr>
          <a:xfrm>
            <a:off x="291600" y="5906160"/>
            <a:ext cx="734040" cy="752400"/>
          </a:xfrm>
          <a:prstGeom prst="rect">
            <a:avLst/>
          </a:prstGeom>
          <a:ln>
            <a:noFill/>
          </a:ln>
        </p:spPr>
      </p:pic>
      <p:pic>
        <p:nvPicPr>
          <p:cNvPr id="255" name="Рисунок 40"/>
          <p:cNvPicPr/>
          <p:nvPr/>
        </p:nvPicPr>
        <p:blipFill>
          <a:blip r:embed="rId17"/>
          <a:stretch/>
        </p:blipFill>
        <p:spPr>
          <a:xfrm>
            <a:off x="1074600" y="6218640"/>
            <a:ext cx="637920" cy="252000"/>
          </a:xfrm>
          <a:prstGeom prst="rect">
            <a:avLst/>
          </a:prstGeom>
          <a:ln>
            <a:noFill/>
          </a:ln>
        </p:spPr>
      </p:pic>
      <p:pic>
        <p:nvPicPr>
          <p:cNvPr id="256" name="Рисунок 42"/>
          <p:cNvPicPr/>
          <p:nvPr/>
        </p:nvPicPr>
        <p:blipFill>
          <a:blip r:embed="rId24"/>
          <a:stretch/>
        </p:blipFill>
        <p:spPr>
          <a:xfrm>
            <a:off x="4516200" y="1183320"/>
            <a:ext cx="1086120" cy="192960"/>
          </a:xfrm>
          <a:prstGeom prst="rect">
            <a:avLst/>
          </a:prstGeom>
          <a:ln>
            <a:noFill/>
          </a:ln>
        </p:spPr>
      </p:pic>
      <p:pic>
        <p:nvPicPr>
          <p:cNvPr id="257" name="Рисунок 44"/>
          <p:cNvPicPr/>
          <p:nvPr/>
        </p:nvPicPr>
        <p:blipFill>
          <a:blip r:embed="rId25"/>
          <a:stretch/>
        </p:blipFill>
        <p:spPr>
          <a:xfrm>
            <a:off x="4546800" y="1392120"/>
            <a:ext cx="594720" cy="641160"/>
          </a:xfrm>
          <a:prstGeom prst="rect">
            <a:avLst/>
          </a:prstGeom>
          <a:ln>
            <a:noFill/>
          </a:ln>
        </p:spPr>
      </p:pic>
      <p:pic>
        <p:nvPicPr>
          <p:cNvPr id="258" name="Рисунок 45"/>
          <p:cNvPicPr/>
          <p:nvPr/>
        </p:nvPicPr>
        <p:blipFill>
          <a:blip r:embed="rId14"/>
          <a:stretch/>
        </p:blipFill>
        <p:spPr>
          <a:xfrm>
            <a:off x="5069160" y="1595520"/>
            <a:ext cx="657000" cy="275760"/>
          </a:xfrm>
          <a:prstGeom prst="rect">
            <a:avLst/>
          </a:prstGeom>
          <a:ln>
            <a:noFill/>
          </a:ln>
        </p:spPr>
      </p:pic>
      <p:pic>
        <p:nvPicPr>
          <p:cNvPr id="259" name="Рисунок 47"/>
          <p:cNvPicPr/>
          <p:nvPr/>
        </p:nvPicPr>
        <p:blipFill>
          <a:blip r:embed="rId26"/>
          <a:stretch/>
        </p:blipFill>
        <p:spPr>
          <a:xfrm>
            <a:off x="4546800" y="2278440"/>
            <a:ext cx="802800" cy="194040"/>
          </a:xfrm>
          <a:prstGeom prst="rect">
            <a:avLst/>
          </a:prstGeom>
          <a:ln>
            <a:noFill/>
          </a:ln>
        </p:spPr>
      </p:pic>
      <p:pic>
        <p:nvPicPr>
          <p:cNvPr id="260" name="Рисунок 49"/>
          <p:cNvPicPr/>
          <p:nvPr/>
        </p:nvPicPr>
        <p:blipFill>
          <a:blip r:embed="rId27"/>
          <a:stretch/>
        </p:blipFill>
        <p:spPr>
          <a:xfrm>
            <a:off x="4539600" y="2494800"/>
            <a:ext cx="609480" cy="659160"/>
          </a:xfrm>
          <a:prstGeom prst="rect">
            <a:avLst/>
          </a:prstGeom>
          <a:ln>
            <a:noFill/>
          </a:ln>
        </p:spPr>
      </p:pic>
      <p:pic>
        <p:nvPicPr>
          <p:cNvPr id="261" name="Рисунок 50"/>
          <p:cNvPicPr/>
          <p:nvPr/>
        </p:nvPicPr>
        <p:blipFill>
          <a:blip r:embed="rId14"/>
          <a:stretch/>
        </p:blipFill>
        <p:spPr>
          <a:xfrm>
            <a:off x="5141880" y="2643840"/>
            <a:ext cx="657000" cy="27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Объект 5"/>
          <p:cNvPicPr/>
          <p:nvPr/>
        </p:nvPicPr>
        <p:blipFill>
          <a:blip r:embed="rId2"/>
          <a:stretch/>
        </p:blipFill>
        <p:spPr>
          <a:xfrm>
            <a:off x="535320" y="1258200"/>
            <a:ext cx="1706760" cy="1697040"/>
          </a:xfrm>
          <a:prstGeom prst="rect">
            <a:avLst/>
          </a:prstGeom>
          <a:ln>
            <a:noFill/>
          </a:ln>
        </p:spPr>
      </p:pic>
      <p:sp>
        <p:nvSpPr>
          <p:cNvPr id="263" name="TextShape 1"/>
          <p:cNvSpPr txBox="1"/>
          <p:nvPr/>
        </p:nvSpPr>
        <p:spPr>
          <a:xfrm>
            <a:off x="1551960" y="365040"/>
            <a:ext cx="9801360" cy="741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Calibri Light"/>
              </a:rPr>
              <a:t>Опоры для журнальных столиков ArtLet</a:t>
            </a:r>
            <a:endParaRPr lang="ru-RU" sz="3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4" name="Рисунок 7"/>
          <p:cNvPicPr/>
          <p:nvPr/>
        </p:nvPicPr>
        <p:blipFill>
          <a:blip r:embed="rId3"/>
          <a:stretch/>
        </p:blipFill>
        <p:spPr>
          <a:xfrm>
            <a:off x="475560" y="3122640"/>
            <a:ext cx="1579680" cy="1558800"/>
          </a:xfrm>
          <a:prstGeom prst="rect">
            <a:avLst/>
          </a:prstGeom>
          <a:ln>
            <a:noFill/>
          </a:ln>
        </p:spPr>
      </p:pic>
      <p:pic>
        <p:nvPicPr>
          <p:cNvPr id="265" name="Рисунок 9"/>
          <p:cNvPicPr/>
          <p:nvPr/>
        </p:nvPicPr>
        <p:blipFill>
          <a:blip r:embed="rId4"/>
          <a:stretch/>
        </p:blipFill>
        <p:spPr>
          <a:xfrm>
            <a:off x="299880" y="4958280"/>
            <a:ext cx="765000" cy="191160"/>
          </a:xfrm>
          <a:prstGeom prst="rect">
            <a:avLst/>
          </a:prstGeom>
          <a:ln>
            <a:noFill/>
          </a:ln>
        </p:spPr>
      </p:pic>
      <p:pic>
        <p:nvPicPr>
          <p:cNvPr id="266" name="Рисунок 11"/>
          <p:cNvPicPr/>
          <p:nvPr/>
        </p:nvPicPr>
        <p:blipFill>
          <a:blip r:embed="rId5"/>
          <a:stretch/>
        </p:blipFill>
        <p:spPr>
          <a:xfrm>
            <a:off x="333360" y="5164560"/>
            <a:ext cx="731520" cy="871920"/>
          </a:xfrm>
          <a:prstGeom prst="rect">
            <a:avLst/>
          </a:prstGeom>
          <a:ln>
            <a:noFill/>
          </a:ln>
        </p:spPr>
      </p:pic>
      <p:pic>
        <p:nvPicPr>
          <p:cNvPr id="267" name="Рисунок 13"/>
          <p:cNvPicPr/>
          <p:nvPr/>
        </p:nvPicPr>
        <p:blipFill>
          <a:blip r:embed="rId6"/>
          <a:stretch/>
        </p:blipFill>
        <p:spPr>
          <a:xfrm>
            <a:off x="1112040" y="4853160"/>
            <a:ext cx="1129680" cy="1534320"/>
          </a:xfrm>
          <a:prstGeom prst="rect">
            <a:avLst/>
          </a:prstGeom>
          <a:ln>
            <a:noFill/>
          </a:ln>
        </p:spPr>
      </p:pic>
      <p:pic>
        <p:nvPicPr>
          <p:cNvPr id="268" name="Рисунок 15"/>
          <p:cNvPicPr/>
          <p:nvPr/>
        </p:nvPicPr>
        <p:blipFill>
          <a:blip r:embed="rId7"/>
          <a:stretch/>
        </p:blipFill>
        <p:spPr>
          <a:xfrm>
            <a:off x="2915280" y="1258200"/>
            <a:ext cx="901440" cy="191880"/>
          </a:xfrm>
          <a:prstGeom prst="rect">
            <a:avLst/>
          </a:prstGeom>
          <a:ln>
            <a:noFill/>
          </a:ln>
        </p:spPr>
      </p:pic>
      <p:pic>
        <p:nvPicPr>
          <p:cNvPr id="269" name="Рисунок 17"/>
          <p:cNvPicPr/>
          <p:nvPr/>
        </p:nvPicPr>
        <p:blipFill>
          <a:blip r:embed="rId8"/>
          <a:stretch/>
        </p:blipFill>
        <p:spPr>
          <a:xfrm>
            <a:off x="3062520" y="1526040"/>
            <a:ext cx="606960" cy="741960"/>
          </a:xfrm>
          <a:prstGeom prst="rect">
            <a:avLst/>
          </a:prstGeom>
          <a:ln>
            <a:noFill/>
          </a:ln>
        </p:spPr>
      </p:pic>
      <p:pic>
        <p:nvPicPr>
          <p:cNvPr id="270" name="Рисунок 19"/>
          <p:cNvPicPr/>
          <p:nvPr/>
        </p:nvPicPr>
        <p:blipFill>
          <a:blip r:embed="rId9"/>
          <a:stretch/>
        </p:blipFill>
        <p:spPr>
          <a:xfrm>
            <a:off x="4034520" y="1354680"/>
            <a:ext cx="1204920" cy="1444320"/>
          </a:xfrm>
          <a:prstGeom prst="rect">
            <a:avLst/>
          </a:prstGeom>
          <a:ln>
            <a:noFill/>
          </a:ln>
        </p:spPr>
      </p:pic>
      <p:pic>
        <p:nvPicPr>
          <p:cNvPr id="271" name="Рисунок 21"/>
          <p:cNvPicPr/>
          <p:nvPr/>
        </p:nvPicPr>
        <p:blipFill>
          <a:blip r:embed="rId10"/>
          <a:stretch/>
        </p:blipFill>
        <p:spPr>
          <a:xfrm>
            <a:off x="3201120" y="3046320"/>
            <a:ext cx="833040" cy="190080"/>
          </a:xfrm>
          <a:prstGeom prst="rect">
            <a:avLst/>
          </a:prstGeom>
          <a:ln>
            <a:noFill/>
          </a:ln>
        </p:spPr>
      </p:pic>
      <p:pic>
        <p:nvPicPr>
          <p:cNvPr id="272" name="Рисунок 23"/>
          <p:cNvPicPr/>
          <p:nvPr/>
        </p:nvPicPr>
        <p:blipFill>
          <a:blip r:embed="rId11"/>
          <a:stretch/>
        </p:blipFill>
        <p:spPr>
          <a:xfrm>
            <a:off x="3112920" y="3338280"/>
            <a:ext cx="703800" cy="563760"/>
          </a:xfrm>
          <a:prstGeom prst="rect">
            <a:avLst/>
          </a:prstGeom>
          <a:ln>
            <a:noFill/>
          </a:ln>
        </p:spPr>
      </p:pic>
      <p:pic>
        <p:nvPicPr>
          <p:cNvPr id="273" name="Рисунок 25"/>
          <p:cNvPicPr/>
          <p:nvPr/>
        </p:nvPicPr>
        <p:blipFill>
          <a:blip r:embed="rId12"/>
          <a:stretch/>
        </p:blipFill>
        <p:spPr>
          <a:xfrm>
            <a:off x="4197600" y="3046320"/>
            <a:ext cx="1353240" cy="1353240"/>
          </a:xfrm>
          <a:prstGeom prst="rect">
            <a:avLst/>
          </a:prstGeom>
          <a:ln>
            <a:noFill/>
          </a:ln>
        </p:spPr>
      </p:pic>
      <p:pic>
        <p:nvPicPr>
          <p:cNvPr id="274" name="Рисунок 27"/>
          <p:cNvPicPr/>
          <p:nvPr/>
        </p:nvPicPr>
        <p:blipFill>
          <a:blip r:embed="rId13"/>
          <a:stretch/>
        </p:blipFill>
        <p:spPr>
          <a:xfrm>
            <a:off x="3062520" y="4682160"/>
            <a:ext cx="971640" cy="180360"/>
          </a:xfrm>
          <a:prstGeom prst="rect">
            <a:avLst/>
          </a:prstGeom>
          <a:ln>
            <a:noFill/>
          </a:ln>
        </p:spPr>
      </p:pic>
      <p:pic>
        <p:nvPicPr>
          <p:cNvPr id="275" name="Рисунок 29"/>
          <p:cNvPicPr/>
          <p:nvPr/>
        </p:nvPicPr>
        <p:blipFill>
          <a:blip r:embed="rId14"/>
          <a:stretch/>
        </p:blipFill>
        <p:spPr>
          <a:xfrm>
            <a:off x="3062520" y="4899240"/>
            <a:ext cx="864360" cy="700200"/>
          </a:xfrm>
          <a:prstGeom prst="rect">
            <a:avLst/>
          </a:prstGeom>
          <a:ln>
            <a:noFill/>
          </a:ln>
        </p:spPr>
      </p:pic>
      <p:pic>
        <p:nvPicPr>
          <p:cNvPr id="276" name="Рисунок 31"/>
          <p:cNvPicPr/>
          <p:nvPr/>
        </p:nvPicPr>
        <p:blipFill>
          <a:blip r:embed="rId15"/>
          <a:stretch/>
        </p:blipFill>
        <p:spPr>
          <a:xfrm>
            <a:off x="3112920" y="3939120"/>
            <a:ext cx="632880" cy="271080"/>
          </a:xfrm>
          <a:prstGeom prst="rect">
            <a:avLst/>
          </a:prstGeom>
          <a:ln>
            <a:noFill/>
          </a:ln>
        </p:spPr>
      </p:pic>
      <p:pic>
        <p:nvPicPr>
          <p:cNvPr id="277" name="Рисунок 32"/>
          <p:cNvPicPr/>
          <p:nvPr/>
        </p:nvPicPr>
        <p:blipFill>
          <a:blip r:embed="rId15"/>
          <a:stretch/>
        </p:blipFill>
        <p:spPr>
          <a:xfrm>
            <a:off x="3112920" y="5652720"/>
            <a:ext cx="632880" cy="271080"/>
          </a:xfrm>
          <a:prstGeom prst="rect">
            <a:avLst/>
          </a:prstGeom>
          <a:ln>
            <a:noFill/>
          </a:ln>
        </p:spPr>
      </p:pic>
      <p:pic>
        <p:nvPicPr>
          <p:cNvPr id="278" name="Рисунок 34"/>
          <p:cNvPicPr/>
          <p:nvPr/>
        </p:nvPicPr>
        <p:blipFill>
          <a:blip r:embed="rId16"/>
          <a:stretch/>
        </p:blipFill>
        <p:spPr>
          <a:xfrm>
            <a:off x="4267800" y="4840920"/>
            <a:ext cx="1273680" cy="1301760"/>
          </a:xfrm>
          <a:prstGeom prst="rect">
            <a:avLst/>
          </a:prstGeom>
          <a:ln>
            <a:noFill/>
          </a:ln>
        </p:spPr>
      </p:pic>
      <p:pic>
        <p:nvPicPr>
          <p:cNvPr id="279" name="Рисунок 36"/>
          <p:cNvPicPr/>
          <p:nvPr/>
        </p:nvPicPr>
        <p:blipFill>
          <a:blip r:embed="rId17"/>
          <a:stretch/>
        </p:blipFill>
        <p:spPr>
          <a:xfrm>
            <a:off x="6095880" y="1258200"/>
            <a:ext cx="892440" cy="232200"/>
          </a:xfrm>
          <a:prstGeom prst="rect">
            <a:avLst/>
          </a:prstGeom>
          <a:ln>
            <a:noFill/>
          </a:ln>
        </p:spPr>
      </p:pic>
      <p:pic>
        <p:nvPicPr>
          <p:cNvPr id="280" name="Рисунок 38"/>
          <p:cNvPicPr/>
          <p:nvPr/>
        </p:nvPicPr>
        <p:blipFill>
          <a:blip r:embed="rId18"/>
          <a:stretch/>
        </p:blipFill>
        <p:spPr>
          <a:xfrm>
            <a:off x="6028560" y="1614600"/>
            <a:ext cx="547920" cy="981360"/>
          </a:xfrm>
          <a:prstGeom prst="rect">
            <a:avLst/>
          </a:prstGeom>
          <a:ln>
            <a:noFill/>
          </a:ln>
        </p:spPr>
      </p:pic>
      <p:pic>
        <p:nvPicPr>
          <p:cNvPr id="281" name="Рисунок 40"/>
          <p:cNvPicPr/>
          <p:nvPr/>
        </p:nvPicPr>
        <p:blipFill>
          <a:blip r:embed="rId19"/>
          <a:stretch/>
        </p:blipFill>
        <p:spPr>
          <a:xfrm>
            <a:off x="6645960" y="1686240"/>
            <a:ext cx="671040" cy="909720"/>
          </a:xfrm>
          <a:prstGeom prst="rect">
            <a:avLst/>
          </a:prstGeom>
          <a:ln>
            <a:noFill/>
          </a:ln>
        </p:spPr>
      </p:pic>
      <p:pic>
        <p:nvPicPr>
          <p:cNvPr id="282" name="Рисунок 42"/>
          <p:cNvPicPr/>
          <p:nvPr/>
        </p:nvPicPr>
        <p:blipFill>
          <a:blip r:embed="rId20"/>
          <a:stretch/>
        </p:blipFill>
        <p:spPr>
          <a:xfrm>
            <a:off x="7662960" y="1374480"/>
            <a:ext cx="1192680" cy="1235160"/>
          </a:xfrm>
          <a:prstGeom prst="rect">
            <a:avLst/>
          </a:prstGeom>
          <a:ln>
            <a:noFill/>
          </a:ln>
        </p:spPr>
      </p:pic>
      <p:pic>
        <p:nvPicPr>
          <p:cNvPr id="283" name="Рисунок 44"/>
          <p:cNvPicPr/>
          <p:nvPr/>
        </p:nvPicPr>
        <p:blipFill>
          <a:blip r:embed="rId21"/>
          <a:stretch/>
        </p:blipFill>
        <p:spPr>
          <a:xfrm>
            <a:off x="6051240" y="3077640"/>
            <a:ext cx="892440" cy="186480"/>
          </a:xfrm>
          <a:prstGeom prst="rect">
            <a:avLst/>
          </a:prstGeom>
          <a:ln>
            <a:noFill/>
          </a:ln>
        </p:spPr>
      </p:pic>
      <p:pic>
        <p:nvPicPr>
          <p:cNvPr id="284" name="Рисунок 46"/>
          <p:cNvPicPr/>
          <p:nvPr/>
        </p:nvPicPr>
        <p:blipFill>
          <a:blip r:embed="rId22"/>
          <a:stretch/>
        </p:blipFill>
        <p:spPr>
          <a:xfrm>
            <a:off x="6050520" y="3320640"/>
            <a:ext cx="1222200" cy="741960"/>
          </a:xfrm>
          <a:prstGeom prst="rect">
            <a:avLst/>
          </a:prstGeom>
          <a:ln>
            <a:noFill/>
          </a:ln>
        </p:spPr>
      </p:pic>
      <p:pic>
        <p:nvPicPr>
          <p:cNvPr id="285" name="Рисунок 48"/>
          <p:cNvPicPr/>
          <p:nvPr/>
        </p:nvPicPr>
        <p:blipFill>
          <a:blip r:embed="rId23"/>
          <a:stretch/>
        </p:blipFill>
        <p:spPr>
          <a:xfrm>
            <a:off x="7444440" y="3171240"/>
            <a:ext cx="1458720" cy="1535040"/>
          </a:xfrm>
          <a:prstGeom prst="rect">
            <a:avLst/>
          </a:prstGeom>
          <a:ln>
            <a:noFill/>
          </a:ln>
        </p:spPr>
      </p:pic>
      <p:pic>
        <p:nvPicPr>
          <p:cNvPr id="286" name="Рисунок 50"/>
          <p:cNvPicPr/>
          <p:nvPr/>
        </p:nvPicPr>
        <p:blipFill>
          <a:blip r:embed="rId24"/>
          <a:stretch/>
        </p:blipFill>
        <p:spPr>
          <a:xfrm>
            <a:off x="9330480" y="1033560"/>
            <a:ext cx="2619000" cy="1161720"/>
          </a:xfrm>
          <a:prstGeom prst="rect">
            <a:avLst/>
          </a:prstGeom>
          <a:ln>
            <a:noFill/>
          </a:ln>
        </p:spPr>
      </p:pic>
      <p:pic>
        <p:nvPicPr>
          <p:cNvPr id="287" name="Рисунок 52"/>
          <p:cNvPicPr/>
          <p:nvPr/>
        </p:nvPicPr>
        <p:blipFill>
          <a:blip r:embed="rId25"/>
          <a:stretch/>
        </p:blipFill>
        <p:spPr>
          <a:xfrm>
            <a:off x="5991480" y="4708800"/>
            <a:ext cx="1011960" cy="190080"/>
          </a:xfrm>
          <a:prstGeom prst="rect">
            <a:avLst/>
          </a:prstGeom>
          <a:ln>
            <a:noFill/>
          </a:ln>
        </p:spPr>
      </p:pic>
      <p:pic>
        <p:nvPicPr>
          <p:cNvPr id="288" name="Рисунок 54"/>
          <p:cNvPicPr/>
          <p:nvPr/>
        </p:nvPicPr>
        <p:blipFill>
          <a:blip r:embed="rId26"/>
          <a:stretch/>
        </p:blipFill>
        <p:spPr>
          <a:xfrm>
            <a:off x="5960520" y="5034240"/>
            <a:ext cx="934920" cy="683640"/>
          </a:xfrm>
          <a:prstGeom prst="rect">
            <a:avLst/>
          </a:prstGeom>
          <a:ln>
            <a:noFill/>
          </a:ln>
        </p:spPr>
      </p:pic>
      <p:pic>
        <p:nvPicPr>
          <p:cNvPr id="289" name="Рисунок 55"/>
          <p:cNvPicPr/>
          <p:nvPr/>
        </p:nvPicPr>
        <p:blipFill>
          <a:blip r:embed="rId15"/>
          <a:stretch/>
        </p:blipFill>
        <p:spPr>
          <a:xfrm>
            <a:off x="5991480" y="5717520"/>
            <a:ext cx="632880" cy="271080"/>
          </a:xfrm>
          <a:prstGeom prst="rect">
            <a:avLst/>
          </a:prstGeom>
          <a:ln>
            <a:noFill/>
          </a:ln>
        </p:spPr>
      </p:pic>
      <p:pic>
        <p:nvPicPr>
          <p:cNvPr id="290" name="Рисунок 57"/>
          <p:cNvPicPr/>
          <p:nvPr/>
        </p:nvPicPr>
        <p:blipFill>
          <a:blip r:embed="rId27"/>
          <a:stretch/>
        </p:blipFill>
        <p:spPr>
          <a:xfrm>
            <a:off x="7591680" y="4907520"/>
            <a:ext cx="1369080" cy="1535040"/>
          </a:xfrm>
          <a:prstGeom prst="rect">
            <a:avLst/>
          </a:prstGeom>
          <a:ln>
            <a:noFill/>
          </a:ln>
        </p:spPr>
      </p:pic>
      <p:pic>
        <p:nvPicPr>
          <p:cNvPr id="291" name="Рисунок 59"/>
          <p:cNvPicPr/>
          <p:nvPr/>
        </p:nvPicPr>
        <p:blipFill>
          <a:blip r:embed="rId28"/>
          <a:stretch/>
        </p:blipFill>
        <p:spPr>
          <a:xfrm>
            <a:off x="9166320" y="3554280"/>
            <a:ext cx="708840" cy="168480"/>
          </a:xfrm>
          <a:prstGeom prst="rect">
            <a:avLst/>
          </a:prstGeom>
          <a:ln>
            <a:noFill/>
          </a:ln>
        </p:spPr>
      </p:pic>
      <p:pic>
        <p:nvPicPr>
          <p:cNvPr id="292" name="Рисунок 61"/>
          <p:cNvPicPr/>
          <p:nvPr/>
        </p:nvPicPr>
        <p:blipFill>
          <a:blip r:embed="rId29"/>
          <a:stretch/>
        </p:blipFill>
        <p:spPr>
          <a:xfrm>
            <a:off x="9205920" y="2948400"/>
            <a:ext cx="820800" cy="605520"/>
          </a:xfrm>
          <a:prstGeom prst="rect">
            <a:avLst/>
          </a:prstGeom>
          <a:ln>
            <a:noFill/>
          </a:ln>
        </p:spPr>
      </p:pic>
      <p:pic>
        <p:nvPicPr>
          <p:cNvPr id="293" name="Рисунок 62"/>
          <p:cNvPicPr/>
          <p:nvPr/>
        </p:nvPicPr>
        <p:blipFill>
          <a:blip r:embed="rId15"/>
          <a:stretch/>
        </p:blipFill>
        <p:spPr>
          <a:xfrm>
            <a:off x="9232560" y="4435200"/>
            <a:ext cx="632880" cy="271080"/>
          </a:xfrm>
          <a:prstGeom prst="rect">
            <a:avLst/>
          </a:prstGeom>
          <a:ln>
            <a:noFill/>
          </a:ln>
        </p:spPr>
      </p:pic>
      <p:pic>
        <p:nvPicPr>
          <p:cNvPr id="294" name="Рисунок 64"/>
          <p:cNvPicPr/>
          <p:nvPr/>
        </p:nvPicPr>
        <p:blipFill>
          <a:blip r:embed="rId30"/>
          <a:stretch/>
        </p:blipFill>
        <p:spPr>
          <a:xfrm>
            <a:off x="10230480" y="3578760"/>
            <a:ext cx="1400040" cy="1573920"/>
          </a:xfrm>
          <a:prstGeom prst="rect">
            <a:avLst/>
          </a:prstGeom>
          <a:ln>
            <a:noFill/>
          </a:ln>
        </p:spPr>
      </p:pic>
      <p:pic>
        <p:nvPicPr>
          <p:cNvPr id="295" name="Рисунок 65"/>
          <p:cNvPicPr/>
          <p:nvPr/>
        </p:nvPicPr>
        <p:blipFill>
          <a:blip r:embed="rId31"/>
          <a:stretch/>
        </p:blipFill>
        <p:spPr>
          <a:xfrm>
            <a:off x="9141840" y="5086080"/>
            <a:ext cx="2929680" cy="125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838080" y="365040"/>
            <a:ext cx="9798840" cy="6242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Опоры для столов и столешниц </a:t>
            </a:r>
            <a:r>
              <a:rPr lang="ru-RU" sz="4000" b="1" strike="noStrike" spc="-1">
                <a:solidFill>
                  <a:srgbClr val="000000"/>
                </a:solidFill>
                <a:latin typeface="Calibri Light"/>
              </a:rPr>
              <a:t>ArtLet</a:t>
            </a:r>
            <a:endParaRPr lang="ru-RU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7" name="Рисунок 4"/>
          <p:cNvPicPr/>
          <p:nvPr/>
        </p:nvPicPr>
        <p:blipFill>
          <a:blip r:embed="rId2"/>
          <a:stretch/>
        </p:blipFill>
        <p:spPr>
          <a:xfrm>
            <a:off x="527760" y="1065240"/>
            <a:ext cx="5209560" cy="2489760"/>
          </a:xfrm>
          <a:prstGeom prst="rect">
            <a:avLst/>
          </a:prstGeom>
          <a:ln>
            <a:noFill/>
          </a:ln>
        </p:spPr>
      </p:pic>
      <p:pic>
        <p:nvPicPr>
          <p:cNvPr id="298" name="Рисунок 6"/>
          <p:cNvPicPr/>
          <p:nvPr/>
        </p:nvPicPr>
        <p:blipFill>
          <a:blip r:embed="rId3"/>
          <a:stretch/>
        </p:blipFill>
        <p:spPr>
          <a:xfrm>
            <a:off x="308160" y="3791880"/>
            <a:ext cx="1059840" cy="259920"/>
          </a:xfrm>
          <a:prstGeom prst="rect">
            <a:avLst/>
          </a:prstGeom>
          <a:ln>
            <a:noFill/>
          </a:ln>
        </p:spPr>
      </p:pic>
      <p:pic>
        <p:nvPicPr>
          <p:cNvPr id="299" name="Рисунок 8"/>
          <p:cNvPicPr/>
          <p:nvPr/>
        </p:nvPicPr>
        <p:blipFill>
          <a:blip r:embed="rId4"/>
          <a:stretch/>
        </p:blipFill>
        <p:spPr>
          <a:xfrm>
            <a:off x="308160" y="4071240"/>
            <a:ext cx="1344240" cy="421920"/>
          </a:xfrm>
          <a:prstGeom prst="rect">
            <a:avLst/>
          </a:prstGeom>
          <a:ln>
            <a:noFill/>
          </a:ln>
        </p:spPr>
      </p:pic>
      <p:pic>
        <p:nvPicPr>
          <p:cNvPr id="300" name="Рисунок 10"/>
          <p:cNvPicPr/>
          <p:nvPr/>
        </p:nvPicPr>
        <p:blipFill>
          <a:blip r:embed="rId5"/>
          <a:stretch/>
        </p:blipFill>
        <p:spPr>
          <a:xfrm>
            <a:off x="264600" y="4614480"/>
            <a:ext cx="1431360" cy="1877760"/>
          </a:xfrm>
          <a:prstGeom prst="rect">
            <a:avLst/>
          </a:prstGeom>
          <a:ln>
            <a:noFill/>
          </a:ln>
        </p:spPr>
      </p:pic>
      <p:pic>
        <p:nvPicPr>
          <p:cNvPr id="301" name="Рисунок 12"/>
          <p:cNvPicPr/>
          <p:nvPr/>
        </p:nvPicPr>
        <p:blipFill>
          <a:blip r:embed="rId6"/>
          <a:stretch/>
        </p:blipFill>
        <p:spPr>
          <a:xfrm>
            <a:off x="2187720" y="3743640"/>
            <a:ext cx="1001160" cy="416160"/>
          </a:xfrm>
          <a:prstGeom prst="rect">
            <a:avLst/>
          </a:prstGeom>
          <a:ln>
            <a:noFill/>
          </a:ln>
        </p:spPr>
      </p:pic>
      <p:pic>
        <p:nvPicPr>
          <p:cNvPr id="302" name="Рисунок 14"/>
          <p:cNvPicPr/>
          <p:nvPr/>
        </p:nvPicPr>
        <p:blipFill>
          <a:blip r:embed="rId7"/>
          <a:stretch/>
        </p:blipFill>
        <p:spPr>
          <a:xfrm>
            <a:off x="2256840" y="4162320"/>
            <a:ext cx="752040" cy="452160"/>
          </a:xfrm>
          <a:prstGeom prst="rect">
            <a:avLst/>
          </a:prstGeom>
          <a:ln>
            <a:noFill/>
          </a:ln>
        </p:spPr>
      </p:pic>
      <p:pic>
        <p:nvPicPr>
          <p:cNvPr id="303" name="Рисунок 16"/>
          <p:cNvPicPr/>
          <p:nvPr/>
        </p:nvPicPr>
        <p:blipFill>
          <a:blip r:embed="rId8"/>
          <a:stretch/>
        </p:blipFill>
        <p:spPr>
          <a:xfrm>
            <a:off x="2120760" y="4772520"/>
            <a:ext cx="1486080" cy="1815840"/>
          </a:xfrm>
          <a:prstGeom prst="rect">
            <a:avLst/>
          </a:prstGeom>
          <a:ln>
            <a:noFill/>
          </a:ln>
        </p:spPr>
      </p:pic>
      <p:pic>
        <p:nvPicPr>
          <p:cNvPr id="304" name="Рисунок 18"/>
          <p:cNvPicPr/>
          <p:nvPr/>
        </p:nvPicPr>
        <p:blipFill>
          <a:blip r:embed="rId9"/>
          <a:stretch/>
        </p:blipFill>
        <p:spPr>
          <a:xfrm>
            <a:off x="3850920" y="3734640"/>
            <a:ext cx="1053360" cy="218160"/>
          </a:xfrm>
          <a:prstGeom prst="rect">
            <a:avLst/>
          </a:prstGeom>
          <a:ln>
            <a:noFill/>
          </a:ln>
        </p:spPr>
      </p:pic>
      <p:pic>
        <p:nvPicPr>
          <p:cNvPr id="305" name="Рисунок 20"/>
          <p:cNvPicPr/>
          <p:nvPr/>
        </p:nvPicPr>
        <p:blipFill>
          <a:blip r:embed="rId10"/>
          <a:stretch/>
        </p:blipFill>
        <p:spPr>
          <a:xfrm>
            <a:off x="3895920" y="4014360"/>
            <a:ext cx="668520" cy="536400"/>
          </a:xfrm>
          <a:prstGeom prst="rect">
            <a:avLst/>
          </a:prstGeom>
          <a:ln>
            <a:noFill/>
          </a:ln>
        </p:spPr>
      </p:pic>
      <p:pic>
        <p:nvPicPr>
          <p:cNvPr id="306" name="Рисунок 22"/>
          <p:cNvPicPr/>
          <p:nvPr/>
        </p:nvPicPr>
        <p:blipFill>
          <a:blip r:embed="rId11"/>
          <a:stretch/>
        </p:blipFill>
        <p:spPr>
          <a:xfrm>
            <a:off x="3863160" y="4606560"/>
            <a:ext cx="1551240" cy="1981440"/>
          </a:xfrm>
          <a:prstGeom prst="rect">
            <a:avLst/>
          </a:prstGeom>
          <a:ln>
            <a:noFill/>
          </a:ln>
        </p:spPr>
      </p:pic>
      <p:pic>
        <p:nvPicPr>
          <p:cNvPr id="307" name="Рисунок 24"/>
          <p:cNvPicPr/>
          <p:nvPr/>
        </p:nvPicPr>
        <p:blipFill>
          <a:blip r:embed="rId12"/>
          <a:stretch/>
        </p:blipFill>
        <p:spPr>
          <a:xfrm>
            <a:off x="5925960" y="3743640"/>
            <a:ext cx="866880" cy="177840"/>
          </a:xfrm>
          <a:prstGeom prst="rect">
            <a:avLst/>
          </a:prstGeom>
          <a:ln>
            <a:noFill/>
          </a:ln>
        </p:spPr>
      </p:pic>
      <p:pic>
        <p:nvPicPr>
          <p:cNvPr id="308" name="Рисунок 26"/>
          <p:cNvPicPr/>
          <p:nvPr/>
        </p:nvPicPr>
        <p:blipFill>
          <a:blip r:embed="rId13"/>
          <a:stretch/>
        </p:blipFill>
        <p:spPr>
          <a:xfrm>
            <a:off x="5977800" y="4014360"/>
            <a:ext cx="763200" cy="591840"/>
          </a:xfrm>
          <a:prstGeom prst="rect">
            <a:avLst/>
          </a:prstGeom>
          <a:ln>
            <a:noFill/>
          </a:ln>
        </p:spPr>
      </p:pic>
      <p:pic>
        <p:nvPicPr>
          <p:cNvPr id="309" name="Рисунок 28"/>
          <p:cNvPicPr/>
          <p:nvPr/>
        </p:nvPicPr>
        <p:blipFill>
          <a:blip r:embed="rId14"/>
          <a:stretch/>
        </p:blipFill>
        <p:spPr>
          <a:xfrm>
            <a:off x="5839200" y="4606560"/>
            <a:ext cx="1644120" cy="2117880"/>
          </a:xfrm>
          <a:prstGeom prst="rect">
            <a:avLst/>
          </a:prstGeom>
          <a:ln>
            <a:noFill/>
          </a:ln>
        </p:spPr>
      </p:pic>
      <p:pic>
        <p:nvPicPr>
          <p:cNvPr id="310" name="Рисунок 30"/>
          <p:cNvPicPr/>
          <p:nvPr/>
        </p:nvPicPr>
        <p:blipFill>
          <a:blip r:embed="rId15"/>
          <a:stretch/>
        </p:blipFill>
        <p:spPr>
          <a:xfrm>
            <a:off x="7664760" y="1215000"/>
            <a:ext cx="2599920" cy="109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1"/>
          <p:cNvPicPr/>
          <p:nvPr/>
        </p:nvPicPr>
        <p:blipFill>
          <a:blip r:embed="rId2"/>
          <a:stretch/>
        </p:blipFill>
        <p:spPr>
          <a:xfrm>
            <a:off x="1787760" y="795240"/>
            <a:ext cx="9020880" cy="507384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3"/>
          <p:cNvPicPr/>
          <p:nvPr/>
        </p:nvPicPr>
        <p:blipFill>
          <a:blip r:embed="rId3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966600" y="5869440"/>
            <a:ext cx="110242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BLӦKI представляет собой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конструктор из блоков разных конфигураций и назначения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, включая полноценный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блок для ножей (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 базу шириной на 600 мм подобрать блок со вставкой для ножей не получится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546840" y="113040"/>
            <a:ext cx="744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BLӦKI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2"/>
          <p:cNvPicPr/>
          <p:nvPr/>
        </p:nvPicPr>
        <p:blipFill>
          <a:blip r:embed="rId2"/>
          <a:stretch/>
        </p:blipFill>
        <p:spPr>
          <a:xfrm>
            <a:off x="1787760" y="678240"/>
            <a:ext cx="9020880" cy="5073840"/>
          </a:xfrm>
          <a:prstGeom prst="rect">
            <a:avLst/>
          </a:prstGeom>
          <a:ln>
            <a:noFill/>
          </a:ln>
        </p:spPr>
      </p:pic>
      <p:pic>
        <p:nvPicPr>
          <p:cNvPr id="93" name="Рисунок 3"/>
          <p:cNvPicPr/>
          <p:nvPr/>
        </p:nvPicPr>
        <p:blipFill>
          <a:blip r:embed="rId3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966240" y="5869440"/>
            <a:ext cx="98874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Каждый блок имеет специальные насечки для подгона по глубине, а основной модуль подгоняется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также и по ширине базы.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546840" y="113040"/>
            <a:ext cx="744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BLӦKI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969120" y="5869440"/>
            <a:ext cx="10242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 </a:t>
            </a:r>
            <a:r>
              <a:rPr lang="ru-RU" sz="1800" b="0" u="sng" strike="noStrike" spc="-1">
                <a:solidFill>
                  <a:srgbClr val="0563C1"/>
                </a:solidFill>
                <a:uFillTx/>
                <a:latin typeface="Calibri"/>
                <a:hlinkClick r:id="rId3"/>
              </a:rPr>
              <a:t>Онлайн-конструкторе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в 3 простых шага вы подбираете нужную конфигурацию для базы от 500 мм до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1200 мм и в один клик можете перейти к оформлению заказа.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98" name="Рисунок 4"/>
          <p:cNvPicPr/>
          <p:nvPr/>
        </p:nvPicPr>
        <p:blipFill>
          <a:blip r:embed="rId4"/>
          <a:stretch/>
        </p:blipFill>
        <p:spPr>
          <a:xfrm>
            <a:off x="322200" y="584280"/>
            <a:ext cx="5851800" cy="329148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6"/>
          <p:cNvPicPr/>
          <p:nvPr/>
        </p:nvPicPr>
        <p:blipFill>
          <a:blip r:embed="rId5"/>
          <a:stretch/>
        </p:blipFill>
        <p:spPr>
          <a:xfrm>
            <a:off x="5915160" y="2475720"/>
            <a:ext cx="5851800" cy="3291480"/>
          </a:xfrm>
          <a:prstGeom prst="rect">
            <a:avLst/>
          </a:prstGeom>
          <a:ln>
            <a:noFill/>
          </a:ln>
        </p:spPr>
      </p:pic>
      <p:sp>
        <p:nvSpPr>
          <p:cNvPr id="100" name="CustomShape 2"/>
          <p:cNvSpPr/>
          <p:nvPr/>
        </p:nvSpPr>
        <p:spPr>
          <a:xfrm>
            <a:off x="546840" y="113040"/>
            <a:ext cx="744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BLӦKI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910800" y="5869440"/>
            <a:ext cx="111232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Держатель не ограничивает конструкцию мебельного ящика и не требует расположения строго по центру. Выпускается для ящиков СТАРТ SB18, SB19. Цвет: белый, графит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549720" y="113040"/>
            <a:ext cx="15177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SBH28, SBH29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04" name="Рисунок 10"/>
          <p:cNvPicPr/>
          <p:nvPr/>
        </p:nvPicPr>
        <p:blipFill>
          <a:blip r:embed="rId3"/>
          <a:stretch/>
        </p:blipFill>
        <p:spPr>
          <a:xfrm>
            <a:off x="785880" y="1039680"/>
            <a:ext cx="3992040" cy="2826360"/>
          </a:xfrm>
          <a:prstGeom prst="rect">
            <a:avLst/>
          </a:prstGeom>
          <a:ln>
            <a:noFill/>
          </a:ln>
        </p:spPr>
      </p:pic>
      <p:pic>
        <p:nvPicPr>
          <p:cNvPr id="105" name="Рисунок 11"/>
          <p:cNvPicPr/>
          <p:nvPr/>
        </p:nvPicPr>
        <p:blipFill>
          <a:blip r:embed="rId4"/>
          <a:stretch/>
        </p:blipFill>
        <p:spPr>
          <a:xfrm>
            <a:off x="6553440" y="2104920"/>
            <a:ext cx="4392720" cy="3296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1112760" y="5869440"/>
            <a:ext cx="107485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SBH70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совместим с системами выдвижения СТАРТ с прямыми и традиционными боковинами глубиной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350 мм и шириной баз от 600 мм, подойдёт для использования в мебели на направляющих других моделей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546480" y="113040"/>
            <a:ext cx="793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SBH70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09" name="Рисунок 8"/>
          <p:cNvPicPr/>
          <p:nvPr/>
        </p:nvPicPr>
        <p:blipFill>
          <a:blip r:embed="rId3"/>
          <a:stretch/>
        </p:blipFill>
        <p:spPr>
          <a:xfrm>
            <a:off x="219600" y="444240"/>
            <a:ext cx="3437640" cy="2354760"/>
          </a:xfrm>
          <a:prstGeom prst="rect">
            <a:avLst/>
          </a:prstGeom>
          <a:ln>
            <a:noFill/>
          </a:ln>
        </p:spPr>
      </p:pic>
      <p:pic>
        <p:nvPicPr>
          <p:cNvPr id="110" name="Рисунок 9"/>
          <p:cNvPicPr/>
          <p:nvPr/>
        </p:nvPicPr>
        <p:blipFill>
          <a:blip r:embed="rId4"/>
          <a:stretch/>
        </p:blipFill>
        <p:spPr>
          <a:xfrm>
            <a:off x="9153360" y="3049200"/>
            <a:ext cx="2765160" cy="2311200"/>
          </a:xfrm>
          <a:prstGeom prst="rect">
            <a:avLst/>
          </a:prstGeom>
          <a:ln>
            <a:noFill/>
          </a:ln>
        </p:spPr>
      </p:pic>
      <p:pic>
        <p:nvPicPr>
          <p:cNvPr id="111" name="Рисунок 1"/>
          <p:cNvPicPr/>
          <p:nvPr/>
        </p:nvPicPr>
        <p:blipFill>
          <a:blip r:embed="rId5"/>
          <a:stretch/>
        </p:blipFill>
        <p:spPr>
          <a:xfrm>
            <a:off x="8861760" y="844920"/>
            <a:ext cx="3348360" cy="203724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6"/>
          <p:cNvPicPr/>
          <p:nvPr/>
        </p:nvPicPr>
        <p:blipFill>
          <a:blip r:embed="rId6"/>
          <a:stretch/>
        </p:blipFill>
        <p:spPr>
          <a:xfrm>
            <a:off x="3157560" y="2056320"/>
            <a:ext cx="5876640" cy="330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Рисунок 3"/>
          <p:cNvPicPr/>
          <p:nvPr/>
        </p:nvPicPr>
        <p:blipFill>
          <a:blip r:embed="rId2"/>
          <a:srcRect l="17413" t="33620" r="14840" b="44370"/>
          <a:stretch/>
        </p:blipFill>
        <p:spPr>
          <a:xfrm>
            <a:off x="10316520" y="113040"/>
            <a:ext cx="1717200" cy="564840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561600" y="113040"/>
            <a:ext cx="3579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ERGOLINE на направляющих PUSH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6810480" y="1293840"/>
            <a:ext cx="5267520" cy="118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>
            <a:spAutoFit/>
          </a:bodyPr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Сушка в нижнюю базу MIRA PUSH</a:t>
            </a:r>
            <a:endParaRPr lang="ru-RU" sz="1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Бутылочница в плоском дизайне FLORA PUSH</a:t>
            </a:r>
            <a:endParaRPr lang="ru-RU" sz="18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Бутылочница в традиционном дизайне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BELLISSIMO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PUSH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16" name="Рисунок 2"/>
          <p:cNvPicPr/>
          <p:nvPr/>
        </p:nvPicPr>
        <p:blipFill>
          <a:blip r:embed="rId3"/>
          <a:stretch/>
        </p:blipFill>
        <p:spPr>
          <a:xfrm>
            <a:off x="1228320" y="600120"/>
            <a:ext cx="4460040" cy="598068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1097280" y="482400"/>
            <a:ext cx="887760" cy="8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118" name="Рисунок 9"/>
          <p:cNvPicPr/>
          <p:nvPr/>
        </p:nvPicPr>
        <p:blipFill>
          <a:blip r:embed="rId4"/>
          <a:stretch/>
        </p:blipFill>
        <p:spPr>
          <a:xfrm>
            <a:off x="6179760" y="3590640"/>
            <a:ext cx="1385640" cy="2277360"/>
          </a:xfrm>
          <a:prstGeom prst="rect">
            <a:avLst/>
          </a:prstGeom>
          <a:ln>
            <a:noFill/>
          </a:ln>
        </p:spPr>
      </p:pic>
      <p:pic>
        <p:nvPicPr>
          <p:cNvPr id="119" name="Рисунок 10"/>
          <p:cNvPicPr/>
          <p:nvPr/>
        </p:nvPicPr>
        <p:blipFill>
          <a:blip r:embed="rId5"/>
          <a:stretch/>
        </p:blipFill>
        <p:spPr>
          <a:xfrm>
            <a:off x="7853400" y="2419920"/>
            <a:ext cx="3894120" cy="2052000"/>
          </a:xfrm>
          <a:prstGeom prst="rect">
            <a:avLst/>
          </a:prstGeom>
          <a:ln>
            <a:noFill/>
          </a:ln>
        </p:spPr>
      </p:pic>
      <p:pic>
        <p:nvPicPr>
          <p:cNvPr id="120" name="Рисунок 11"/>
          <p:cNvPicPr/>
          <p:nvPr/>
        </p:nvPicPr>
        <p:blipFill>
          <a:blip r:embed="rId6"/>
          <a:stretch/>
        </p:blipFill>
        <p:spPr>
          <a:xfrm>
            <a:off x="8705880" y="4472280"/>
            <a:ext cx="1476360" cy="226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Объект 4"/>
          <p:cNvPicPr/>
          <p:nvPr/>
        </p:nvPicPr>
        <p:blipFill>
          <a:blip r:embed="rId2"/>
          <a:stretch/>
        </p:blipFill>
        <p:spPr>
          <a:xfrm>
            <a:off x="640080" y="265320"/>
            <a:ext cx="4216680" cy="4350960"/>
          </a:xfrm>
          <a:prstGeom prst="rect">
            <a:avLst/>
          </a:prstGeom>
          <a:ln>
            <a:noFill/>
          </a:ln>
        </p:spPr>
      </p:pic>
      <p:sp>
        <p:nvSpPr>
          <p:cNvPr id="122" name="TextShape 1"/>
          <p:cNvSpPr txBox="1"/>
          <p:nvPr/>
        </p:nvSpPr>
        <p:spPr>
          <a:xfrm>
            <a:off x="460800" y="49705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 Light"/>
              </a:rPr>
              <a:t>VEGA KR39 – уникальная складная корзина-карго на 300, 400 мм.</a:t>
            </a:r>
            <a:br/>
            <a:r>
              <a:rPr lang="ru-RU" sz="2400" b="1" strike="noStrike" spc="-1">
                <a:solidFill>
                  <a:srgbClr val="000000"/>
                </a:solidFill>
                <a:latin typeface="Calibri Light"/>
              </a:rPr>
              <a:t>AURA KR36 - бутылочница на 150, 200 мм. в стильном плоском прутке ESTETICA. </a:t>
            </a:r>
            <a:br/>
            <a:r>
              <a:rPr lang="ru-RU" sz="2400" b="1" strike="noStrike" spc="-1">
                <a:solidFill>
                  <a:srgbClr val="000000"/>
                </a:solidFill>
                <a:latin typeface="Calibri Light"/>
              </a:rPr>
              <a:t>Особенность новинок в том, что их можно установить с фрезерованным фасадами!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3" name="Рисунок 7"/>
          <p:cNvPicPr/>
          <p:nvPr/>
        </p:nvPicPr>
        <p:blipFill>
          <a:blip r:embed="rId3"/>
          <a:stretch/>
        </p:blipFill>
        <p:spPr>
          <a:xfrm>
            <a:off x="5235120" y="352440"/>
            <a:ext cx="4534200" cy="1615680"/>
          </a:xfrm>
          <a:prstGeom prst="rect">
            <a:avLst/>
          </a:prstGeom>
          <a:ln>
            <a:noFill/>
          </a:ln>
        </p:spPr>
      </p:pic>
      <p:pic>
        <p:nvPicPr>
          <p:cNvPr id="124" name="Рисунок 9"/>
          <p:cNvPicPr/>
          <p:nvPr/>
        </p:nvPicPr>
        <p:blipFill>
          <a:blip r:embed="rId4"/>
          <a:stretch/>
        </p:blipFill>
        <p:spPr>
          <a:xfrm>
            <a:off x="5235120" y="2230200"/>
            <a:ext cx="1821240" cy="265932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"/>
          <p:cNvPicPr/>
          <p:nvPr/>
        </p:nvPicPr>
        <p:blipFill>
          <a:blip r:embed="rId5"/>
          <a:stretch/>
        </p:blipFill>
        <p:spPr>
          <a:xfrm>
            <a:off x="7056360" y="1887480"/>
            <a:ext cx="4910400" cy="326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6645</TotalTime>
  <Words>687</Words>
  <Application>Microsoft Office PowerPoint</Application>
  <PresentationFormat>Широкоэкранный</PresentationFormat>
  <Paragraphs>76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Новинки 2023</dc:title>
  <dc:subject/>
  <dc:creator>Иваненко Георгий Владимирович</dc:creator>
  <dc:description/>
  <cp:lastModifiedBy>Наталья Караваева</cp:lastModifiedBy>
  <cp:revision>43</cp:revision>
  <dcterms:created xsi:type="dcterms:W3CDTF">2023-02-09T16:37:32Z</dcterms:created>
  <dcterms:modified xsi:type="dcterms:W3CDTF">2023-08-09T04:53:01Z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28</vt:i4>
  </property>
</Properties>
</file>